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Roboto Thin"/>
      <p:regular r:id="rId27"/>
      <p:bold r:id="rId28"/>
      <p:italic r:id="rId29"/>
      <p:boldItalic r:id="rId30"/>
    </p:embeddedFont>
    <p:embeddedFont>
      <p:font typeface="Roboto Medium"/>
      <p:regular r:id="rId31"/>
      <p:bold r:id="rId32"/>
      <p:italic r:id="rId33"/>
      <p:boldItalic r:id="rId34"/>
    </p:embeddedFont>
    <p:embeddedFont>
      <p:font typeface="Roboto"/>
      <p:regular r:id="rId35"/>
      <p:bold r:id="rId36"/>
      <p:italic r:id="rId37"/>
      <p:boldItalic r:id="rId38"/>
    </p:embeddedFont>
    <p:embeddedFont>
      <p:font typeface="Lato"/>
      <p:regular r:id="rId39"/>
      <p:bold r:id="rId40"/>
      <p:italic r:id="rId41"/>
      <p:boldItalic r:id="rId42"/>
    </p:embeddedFont>
    <p:embeddedFont>
      <p:font typeface="Pacifico"/>
      <p:regular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Pacifico-regular.fntdata"/><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RobotoThin-bold.fntdata"/><Relationship Id="rId27" Type="http://schemas.openxmlformats.org/officeDocument/2006/relationships/font" Target="fonts/RobotoThin-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Thin-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edium-regular.fntdata"/><Relationship Id="rId30" Type="http://schemas.openxmlformats.org/officeDocument/2006/relationships/font" Target="fonts/RobotoThin-boldItalic.fntdata"/><Relationship Id="rId11" Type="http://schemas.openxmlformats.org/officeDocument/2006/relationships/slide" Target="slides/slide6.xml"/><Relationship Id="rId33" Type="http://schemas.openxmlformats.org/officeDocument/2006/relationships/font" Target="fonts/RobotoMedium-italic.fntdata"/><Relationship Id="rId10" Type="http://schemas.openxmlformats.org/officeDocument/2006/relationships/slide" Target="slides/slide5.xml"/><Relationship Id="rId32" Type="http://schemas.openxmlformats.org/officeDocument/2006/relationships/font" Target="fonts/RobotoMedium-bold.fntdata"/><Relationship Id="rId13" Type="http://schemas.openxmlformats.org/officeDocument/2006/relationships/slide" Target="slides/slide8.xml"/><Relationship Id="rId35" Type="http://schemas.openxmlformats.org/officeDocument/2006/relationships/font" Target="fonts/Roboto-regular.fntdata"/><Relationship Id="rId12" Type="http://schemas.openxmlformats.org/officeDocument/2006/relationships/slide" Target="slides/slide7.xml"/><Relationship Id="rId34" Type="http://schemas.openxmlformats.org/officeDocument/2006/relationships/font" Target="fonts/RobotoMedium-boldItalic.fntdata"/><Relationship Id="rId15" Type="http://schemas.openxmlformats.org/officeDocument/2006/relationships/slide" Target="slides/slide10.xml"/><Relationship Id="rId37" Type="http://schemas.openxmlformats.org/officeDocument/2006/relationships/font" Target="fonts/Roboto-italic.fntdata"/><Relationship Id="rId14" Type="http://schemas.openxmlformats.org/officeDocument/2006/relationships/slide" Target="slides/slide9.xml"/><Relationship Id="rId36" Type="http://schemas.openxmlformats.org/officeDocument/2006/relationships/font" Target="fonts/Roboto-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Robo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ell.com/cell/fulltext/S0092-8674(18)30154-5#fig6"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600">
                <a:latin typeface="Calibri"/>
                <a:ea typeface="Calibri"/>
                <a:cs typeface="Calibri"/>
                <a:sym typeface="Calibri"/>
              </a:rPr>
              <a:t>Hello everyone, this is team 43. Our project is about applying machine learning technics in diagnosing chest radiograph with pneumonia.</a:t>
            </a:r>
            <a:endParaRPr sz="1600">
              <a:latin typeface="Calibri"/>
              <a:ea typeface="Calibri"/>
              <a:cs typeface="Calibri"/>
              <a:sym typeface="Calibri"/>
            </a:endParaRPr>
          </a:p>
          <a:p>
            <a:pPr indent="0" lvl="0" marL="0" rtl="0" algn="l">
              <a:lnSpc>
                <a:spcPct val="115000"/>
              </a:lnSpc>
              <a:spcBef>
                <a:spcPts val="0"/>
              </a:spcBef>
              <a:spcAft>
                <a:spcPts val="0"/>
              </a:spcAft>
              <a:buNone/>
            </a:pPr>
            <a:r>
              <a:rPr lang="en-GB" sz="1600">
                <a:latin typeface="Calibri"/>
                <a:ea typeface="Calibri"/>
                <a:cs typeface="Calibri"/>
                <a:sym typeface="Calibri"/>
              </a:rPr>
              <a:t>First, I would like to ask u a question, can u find out the difference between the two radiographs? Clearly, the right one is blurrier than the left one. The right one is chest radiograph of lung with pneumonia, and the other one is for normal lung.</a:t>
            </a:r>
            <a:endParaRPr sz="1600">
              <a:latin typeface="Calibri"/>
              <a:ea typeface="Calibri"/>
              <a:cs typeface="Calibri"/>
              <a:sym typeface="Calibri"/>
            </a:endParaRPr>
          </a:p>
          <a:p>
            <a:pPr indent="0" lvl="0" marL="0" rtl="0" algn="l">
              <a:lnSpc>
                <a:spcPct val="115000"/>
              </a:lnSpc>
              <a:spcBef>
                <a:spcPts val="0"/>
              </a:spcBef>
              <a:spcAft>
                <a:spcPts val="0"/>
              </a:spcAft>
              <a:buNone/>
            </a:pPr>
            <a:r>
              <a:rPr lang="en-GB" sz="1600">
                <a:latin typeface="Calibri"/>
                <a:ea typeface="Calibri"/>
                <a:cs typeface="Calibri"/>
                <a:sym typeface="Calibri"/>
              </a:rPr>
              <a:t> </a:t>
            </a:r>
            <a:endParaRPr sz="1600">
              <a:latin typeface="Calibri"/>
              <a:ea typeface="Calibri"/>
              <a:cs typeface="Calibri"/>
              <a:sym typeface="Calibri"/>
            </a:endParaRPr>
          </a:p>
          <a:p>
            <a:pPr indent="0" lvl="0" marL="0" rtl="0" algn="l">
              <a:lnSpc>
                <a:spcPct val="115000"/>
              </a:lnSpc>
              <a:spcBef>
                <a:spcPts val="0"/>
              </a:spcBef>
              <a:spcAft>
                <a:spcPts val="0"/>
              </a:spcAft>
              <a:buNone/>
            </a:pPr>
            <a:r>
              <a:rPr lang="en-GB" sz="1600">
                <a:latin typeface="Calibri"/>
                <a:ea typeface="Calibri"/>
                <a:cs typeface="Calibri"/>
                <a:sym typeface="Calibri"/>
              </a:rPr>
              <a:t>What about these two x-rays? I believe it takes more time for u to find out the difference between these two. The left one is chest radiograph of lung with viral pneumonia, the right one for bacterial pneumonia.</a:t>
            </a:r>
            <a:endParaRPr sz="1600">
              <a:latin typeface="Calibri"/>
              <a:ea typeface="Calibri"/>
              <a:cs typeface="Calibri"/>
              <a:sym typeface="Calibri"/>
            </a:endParaRPr>
          </a:p>
          <a:p>
            <a:pPr indent="0" lvl="0" marL="0" rtl="0" algn="l">
              <a:lnSpc>
                <a:spcPct val="115000"/>
              </a:lnSpc>
              <a:spcBef>
                <a:spcPts val="0"/>
              </a:spcBef>
              <a:spcAft>
                <a:spcPts val="0"/>
              </a:spcAft>
              <a:buNone/>
            </a:pPr>
            <a:r>
              <a:rPr lang="en-GB" sz="1600">
                <a:latin typeface="Calibri"/>
                <a:ea typeface="Calibri"/>
                <a:cs typeface="Calibri"/>
                <a:sym typeface="Calibri"/>
              </a:rPr>
              <a:t> </a:t>
            </a:r>
            <a:endParaRPr sz="1600">
              <a:latin typeface="Calibri"/>
              <a:ea typeface="Calibri"/>
              <a:cs typeface="Calibri"/>
              <a:sym typeface="Calibri"/>
            </a:endParaRPr>
          </a:p>
          <a:p>
            <a:pPr indent="0" lvl="0" marL="0" rtl="0" algn="l">
              <a:spcBef>
                <a:spcPts val="0"/>
              </a:spcBef>
              <a:spcAft>
                <a:spcPts val="0"/>
              </a:spcAft>
              <a:buNone/>
            </a:pPr>
            <a:r>
              <a:rPr lang="en-GB" sz="1600">
                <a:latin typeface="Calibri"/>
                <a:ea typeface="Calibri"/>
                <a:cs typeface="Calibri"/>
                <a:sym typeface="Calibri"/>
              </a:rPr>
              <a:t>As the virus or bacteria goes into your lung, you start cough. As the COVID-19 is still spreading, you will go to the hospital for further tests. For the traditional way, the doctors will diagnose each chest radiograph in person which increases the workload of doctors in the pandemic. The team want to reduce the doctors’ workload, boost the early-stage pneumonia chest radiograph diagnosing, and achieve patient’s self-diagnose by applying machine learning.</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8d4aae923a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d4aae923a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Similar to the NP classifier, t</a:t>
            </a:r>
            <a:r>
              <a:rPr lang="en-GB"/>
              <a:t>he architecture of the Bacteria vs Virus classifier also contains two convolutional layers, with 50*50 kernel and stride equals 3, and two max-pooling layers, with 2*2 kernel and stride equals to 2. The first convolutional layers creates 8 channels and the second layer generates 15 11x20 feature maps, which are then fed into a two-layer fully connected network. Four 20% dropout layers are also applied here to avoid overfitting. ReLU activation function are used between layers.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GB"/>
              <a:t>In total, there are over 2 millions 300 thousands trainable parameters in this model.</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use a batch size of 64, learning rate of 0.0003 and trained the model for 13 epochs.</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86a63600a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86a63600a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Here’s an overview of the team’s project pipeline. After pre-processing the images, the team tried to use an autoencoder to further denoise the input images. We also used a generative </a:t>
            </a:r>
            <a:r>
              <a:rPr lang="en-GB"/>
              <a:t>adversarial</a:t>
            </a:r>
            <a:r>
              <a:rPr lang="en-GB"/>
              <a:t> network to generate more medical images. After that, there is a Two-step Classification CNN block, as show in green. Inside the modulo, the chest x-ray are first being fed into the NP model, if </a:t>
            </a:r>
            <a:r>
              <a:rPr lang="en-GB"/>
              <a:t>Pneumonia</a:t>
            </a:r>
            <a:r>
              <a:rPr lang="en-GB"/>
              <a:t> is detected, it is then pass to the second binary classifier, BV model.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8c5d879861_4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8c5d879861_4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86a63603f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86a63603f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92.8% - confusion matrix 0.967</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86a63603f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86a63603f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75.5</a:t>
            </a:r>
            <a:r>
              <a:rPr lang="en-GB"/>
              <a:t>% - confusion matrix 0.833</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8df6a8b0ed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8df6a8b0ed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8d29a7c19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8d29a7c19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2"/>
              </a:rPr>
              <a:t>https://www.cell.com/cell/fulltext/S0092-8674(18)30154-5#fig6</a:t>
            </a:r>
            <a:endParaRPr/>
          </a:p>
          <a:p>
            <a:pPr indent="0" lvl="0" marL="0" rtl="0" algn="l">
              <a:lnSpc>
                <a:spcPct val="115000"/>
              </a:lnSpc>
              <a:spcBef>
                <a:spcPts val="0"/>
              </a:spcBef>
              <a:spcAft>
                <a:spcPts val="0"/>
              </a:spcAft>
              <a:buNone/>
            </a:pPr>
            <a:r>
              <a:rPr lang="en-GB" sz="1200">
                <a:latin typeface="Times New Roman"/>
                <a:ea typeface="Times New Roman"/>
                <a:cs typeface="Times New Roman"/>
                <a:sym typeface="Times New Roman"/>
              </a:rPr>
              <a:t>Our normal-pneumonia model achieves 93% accuracy which means it’s easier for both humans and ML model to tell the difference between a normal image and pneumonia image.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200">
                <a:latin typeface="Times New Roman"/>
                <a:ea typeface="Times New Roman"/>
                <a:cs typeface="Times New Roman"/>
                <a:sym typeface="Times New Roman"/>
              </a:rPr>
              <a:t>However, our bacteria-virus model does not perform very well. The accuracy is only at 76%. The model performs badly at classifying virus class, up to 40% of viral </a:t>
            </a:r>
            <a:r>
              <a:rPr lang="en-GB" sz="1200">
                <a:latin typeface="Times New Roman"/>
                <a:ea typeface="Times New Roman"/>
                <a:cs typeface="Times New Roman"/>
                <a:sym typeface="Times New Roman"/>
              </a:rPr>
              <a:t>pneumonia</a:t>
            </a:r>
            <a:r>
              <a:rPr lang="en-GB" sz="1200">
                <a:latin typeface="Times New Roman"/>
                <a:ea typeface="Times New Roman"/>
                <a:cs typeface="Times New Roman"/>
                <a:sym typeface="Times New Roman"/>
              </a:rPr>
              <a:t> images are misclassified.</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200">
                <a:latin typeface="Times New Roman"/>
                <a:ea typeface="Times New Roman"/>
                <a:cs typeface="Times New Roman"/>
                <a:sym typeface="Times New Roman"/>
              </a:rPr>
              <a:t>So, what’s limiting the performance of the bacteria-virus model? After analyzing the dataset, we realize that the viral pneumonia dataset is relatively small and not diverse.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200">
                <a:latin typeface="Times New Roman"/>
                <a:ea typeface="Times New Roman"/>
                <a:cs typeface="Times New Roman"/>
                <a:sym typeface="Times New Roman"/>
              </a:rPr>
              <a:t>To improve the BV model accuracy, we could potentially use a transfer learning model that is pre-trained on large x-ray medical image dataset, or acquire more viral pneumonia images.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8d4ed21083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8d4ed2108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8d279c21a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8d279c21a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Can u identify any difference between the two x-rays of a person’s chest? (one second) </a:t>
            </a:r>
            <a:endParaRPr/>
          </a:p>
          <a:p>
            <a:pPr indent="0" lvl="0" marL="0" rtl="0" algn="l">
              <a:spcBef>
                <a:spcPts val="0"/>
              </a:spcBef>
              <a:spcAft>
                <a:spcPts val="0"/>
              </a:spcAft>
              <a:buNone/>
            </a:pPr>
            <a:r>
              <a:rPr lang="en-GB"/>
              <a:t>Clearly the right one is more </a:t>
            </a:r>
            <a:r>
              <a:rPr lang="en-GB"/>
              <a:t>blurry</a:t>
            </a:r>
            <a:r>
              <a:rPr lang="en-GB"/>
              <a:t> than the left one. The left one is the x-ray of </a:t>
            </a:r>
            <a:r>
              <a:rPr lang="en-GB"/>
              <a:t>healthy</a:t>
            </a:r>
            <a:r>
              <a:rPr lang="en-GB"/>
              <a:t> lung, but the right x-ray is the lungs with </a:t>
            </a:r>
            <a:endParaRPr/>
          </a:p>
          <a:p>
            <a:pPr indent="0" lvl="0" marL="0" rtl="0" algn="l">
              <a:spcBef>
                <a:spcPts val="0"/>
              </a:spcBef>
              <a:spcAft>
                <a:spcPts val="0"/>
              </a:spcAft>
              <a:buNone/>
            </a:pPr>
            <a:r>
              <a:rPr lang="en-GB"/>
              <a:t>Pneumonia. </a:t>
            </a:r>
            <a:endParaRPr/>
          </a:p>
          <a:p>
            <a:pPr indent="0" lvl="0" marL="0" rtl="0" algn="l">
              <a:spcBef>
                <a:spcPts val="0"/>
              </a:spcBef>
              <a:spcAft>
                <a:spcPts val="0"/>
              </a:spcAft>
              <a:buNone/>
            </a:pPr>
            <a:r>
              <a:rPr lang="en-GB"/>
              <a:t>(another click)</a:t>
            </a:r>
            <a:endParaRPr/>
          </a:p>
          <a:p>
            <a:pPr indent="0" lvl="0" marL="0" rtl="0" algn="l">
              <a:spcBef>
                <a:spcPts val="0"/>
              </a:spcBef>
              <a:spcAft>
                <a:spcPts val="0"/>
              </a:spcAft>
              <a:buNone/>
            </a:pPr>
            <a:r>
              <a:rPr lang="en-GB"/>
              <a:t>What about these two?</a:t>
            </a:r>
            <a:endParaRPr/>
          </a:p>
          <a:p>
            <a:pPr indent="0" lvl="0" marL="0" rtl="0" algn="l">
              <a:spcBef>
                <a:spcPts val="0"/>
              </a:spcBef>
              <a:spcAft>
                <a:spcPts val="0"/>
              </a:spcAft>
              <a:buNone/>
            </a:pPr>
            <a:r>
              <a:rPr lang="en-GB"/>
              <a:t>(one second) </a:t>
            </a:r>
            <a:endParaRPr/>
          </a:p>
          <a:p>
            <a:pPr indent="0" lvl="0" marL="0" rtl="0" algn="l">
              <a:spcBef>
                <a:spcPts val="0"/>
              </a:spcBef>
              <a:spcAft>
                <a:spcPts val="0"/>
              </a:spcAft>
              <a:buNone/>
            </a:pPr>
            <a:r>
              <a:rPr lang="en-GB"/>
              <a:t>It’s hard for people to find the difference betweens these two x-rays. </a:t>
            </a:r>
            <a:endParaRPr/>
          </a:p>
          <a:p>
            <a:pPr indent="0" lvl="0" marL="0" rtl="0" algn="l">
              <a:spcBef>
                <a:spcPts val="0"/>
              </a:spcBef>
              <a:spcAft>
                <a:spcPts val="0"/>
              </a:spcAft>
              <a:buNone/>
            </a:pPr>
            <a:r>
              <a:rPr lang="en-GB"/>
              <a:t>The left x-ray is the lung with virus, and the right one is the lung with bacteria.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8d279c21a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8d279c21a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world is no longer the same as it was and we are all in this pandemic together.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sz="1600">
                <a:latin typeface="Calibri"/>
                <a:ea typeface="Calibri"/>
                <a:cs typeface="Calibri"/>
                <a:sym typeface="Calibri"/>
              </a:rPr>
              <a:t>As the virus or bacteria goes into your lung, you start cough. As the COVID-19 is still spreading, you will go to the hospital for further tests. For the traditional way, the doctors will diagnose each chest radiograph in person which increases the workload of doctors in the pandemic. The team want to reduce the doctors’ workload, boost the early-stage pneumonia chest radiograph diagnosing, and achieve patient’s self-diagnose by applying machine learning.</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GB"/>
              <a:t>Background </a:t>
            </a:r>
            <a:endParaRPr b="1"/>
          </a:p>
          <a:p>
            <a:pPr indent="0" lvl="0" marL="0" rtl="0" algn="l">
              <a:spcBef>
                <a:spcPts val="0"/>
              </a:spcBef>
              <a:spcAft>
                <a:spcPts val="0"/>
              </a:spcAft>
              <a:buNone/>
            </a:pPr>
            <a:r>
              <a:rPr lang="en-GB" sz="1000"/>
              <a:t>• COVID-19 is highly contagious and develops pneumonia symptoms on the patients</a:t>
            </a:r>
            <a:endParaRPr sz="1000"/>
          </a:p>
          <a:p>
            <a:pPr indent="0" lvl="0" marL="0" rtl="0" algn="l">
              <a:spcBef>
                <a:spcPts val="0"/>
              </a:spcBef>
              <a:spcAft>
                <a:spcPts val="0"/>
              </a:spcAft>
              <a:buNone/>
            </a:pPr>
            <a:r>
              <a:rPr lang="en-GB" sz="1000"/>
              <a:t>• Health care systems have been under great pressure operating under COVID-19.</a:t>
            </a:r>
            <a:endParaRPr sz="1000"/>
          </a:p>
          <a:p>
            <a:pPr indent="0" lvl="0" marL="0" rtl="0" algn="l">
              <a:spcBef>
                <a:spcPts val="0"/>
              </a:spcBef>
              <a:spcAft>
                <a:spcPts val="0"/>
              </a:spcAft>
              <a:buNone/>
            </a:pPr>
            <a:r>
              <a:rPr lang="en-GB"/>
              <a:t>Motivation</a:t>
            </a:r>
            <a:endParaRPr/>
          </a:p>
          <a:p>
            <a:pPr indent="0" lvl="0" marL="0" rtl="0" algn="l">
              <a:spcBef>
                <a:spcPts val="0"/>
              </a:spcBef>
              <a:spcAft>
                <a:spcPts val="0"/>
              </a:spcAft>
              <a:buNone/>
            </a:pPr>
            <a:r>
              <a:rPr lang="en-GB" sz="1000"/>
              <a:t>• Help relieve the pressure brought by COVID-19 for patients and doctors.</a:t>
            </a:r>
            <a:endParaRPr sz="1000"/>
          </a:p>
          <a:p>
            <a:pPr indent="0" lvl="0" marL="0" rtl="0" algn="l">
              <a:spcBef>
                <a:spcPts val="0"/>
              </a:spcBef>
              <a:spcAft>
                <a:spcPts val="0"/>
              </a:spcAft>
              <a:buNone/>
            </a:pPr>
            <a:r>
              <a:rPr lang="en-GB" sz="1000"/>
              <a:t>• Apply what we learned in APS360 to real-life problems.</a:t>
            </a:r>
            <a:endParaRPr sz="1000"/>
          </a:p>
          <a:p>
            <a:pPr indent="0" lvl="0" marL="0" rtl="0" algn="l">
              <a:spcBef>
                <a:spcPts val="0"/>
              </a:spcBef>
              <a:spcAft>
                <a:spcPts val="0"/>
              </a:spcAft>
              <a:buNone/>
            </a:pPr>
            <a:r>
              <a:rPr lang="en-GB"/>
              <a:t>Approaches</a:t>
            </a:r>
            <a:endParaRPr/>
          </a:p>
          <a:p>
            <a:pPr indent="0" lvl="0" marL="0" rtl="0" algn="l">
              <a:spcBef>
                <a:spcPts val="0"/>
              </a:spcBef>
              <a:spcAft>
                <a:spcPts val="0"/>
              </a:spcAft>
              <a:buNone/>
            </a:pPr>
            <a:r>
              <a:rPr b="1" lang="en-GB" sz="1000"/>
              <a:t>Chest X-rays:</a:t>
            </a:r>
            <a:endParaRPr b="1" sz="1000"/>
          </a:p>
          <a:p>
            <a:pPr indent="0" lvl="0" marL="0" rtl="0" algn="l">
              <a:spcBef>
                <a:spcPts val="0"/>
              </a:spcBef>
              <a:spcAft>
                <a:spcPts val="0"/>
              </a:spcAft>
              <a:buNone/>
            </a:pPr>
            <a:r>
              <a:rPr lang="en-GB" sz="1000"/>
              <a:t>• Chest radiography is often the initial imaging modality of choice for clinicians who are evaluating patients with suspected COVID-19 pneumonia.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b="1" lang="en-GB" sz="1000"/>
              <a:t>Machine Learning:</a:t>
            </a:r>
            <a:endParaRPr b="1" sz="1000"/>
          </a:p>
          <a:p>
            <a:pPr indent="0" lvl="0" marL="0" rtl="0" algn="l">
              <a:lnSpc>
                <a:spcPct val="90000"/>
              </a:lnSpc>
              <a:spcBef>
                <a:spcPts val="0"/>
              </a:spcBef>
              <a:spcAft>
                <a:spcPts val="0"/>
              </a:spcAft>
              <a:buNone/>
            </a:pPr>
            <a:r>
              <a:rPr lang="en-GB" sz="1000"/>
              <a:t>• Plenty of x-ray datasets available for model training.</a:t>
            </a:r>
            <a:endParaRPr sz="1000"/>
          </a:p>
          <a:p>
            <a:pPr indent="0" lvl="0" marL="0" rtl="0" algn="l">
              <a:lnSpc>
                <a:spcPct val="90000"/>
              </a:lnSpc>
              <a:spcBef>
                <a:spcPts val="200"/>
              </a:spcBef>
              <a:spcAft>
                <a:spcPts val="0"/>
              </a:spcAft>
              <a:buNone/>
            </a:pPr>
            <a:r>
              <a:rPr lang="en-GB" sz="1000"/>
              <a:t>• Machine learning algorithms allow models to independently adapt. Models will learn from previous computations to produce reliable, repeatable results.</a:t>
            </a:r>
            <a:endParaRPr sz="1000"/>
          </a:p>
          <a:p>
            <a:pPr indent="0" lvl="0" marL="0" rtl="0" algn="l">
              <a:spcBef>
                <a:spcPts val="200"/>
              </a:spcBef>
              <a:spcAft>
                <a:spcPts val="0"/>
              </a:spcAft>
              <a:buNone/>
            </a:pPr>
            <a:r>
              <a:rPr lang="en-GB"/>
              <a:t>Final Goal </a:t>
            </a:r>
            <a:endParaRPr/>
          </a:p>
          <a:p>
            <a:pPr indent="0" lvl="0" marL="0" rtl="0" algn="l">
              <a:spcBef>
                <a:spcPts val="0"/>
              </a:spcBef>
              <a:spcAft>
                <a:spcPts val="0"/>
              </a:spcAft>
              <a:buNone/>
            </a:pPr>
            <a:r>
              <a:rPr lang="en-GB" sz="1000"/>
              <a:t>• Delivers a tool that identifies the condition of pneumonia on a given chest x-ray, and also allows Patients to self-diagnose / doctors to speed up their early-stage pneumonia x-ray diagnosis process.</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GB" sz="1000"/>
              <a:t>### NEW Script</a:t>
            </a:r>
            <a:endParaRPr sz="1000"/>
          </a:p>
          <a:p>
            <a:pPr indent="0" lvl="0" marL="0" rtl="0" algn="l">
              <a:lnSpc>
                <a:spcPct val="115000"/>
              </a:lnSpc>
              <a:spcBef>
                <a:spcPts val="1200"/>
              </a:spcBef>
              <a:spcAft>
                <a:spcPts val="0"/>
              </a:spcAft>
              <a:buNone/>
            </a:pPr>
            <a:r>
              <a:rPr lang="en-GB">
                <a:highlight>
                  <a:srgbClr val="FFFFFF"/>
                </a:highlight>
              </a:rPr>
              <a:t>With our healthcare system heavily impacted by the current COVID-19 situation, the team sees an opportunity to help relieve the workload and stress for doctors and </a:t>
            </a:r>
            <a:r>
              <a:rPr lang="en-GB" sz="1000"/>
              <a:t>radiologist</a:t>
            </a:r>
            <a:r>
              <a:rPr lang="en-GB">
                <a:highlight>
                  <a:srgbClr val="FFFFFF"/>
                </a:highlight>
              </a:rPr>
              <a:t>, and we came up with this project to develop an ML model that reads chest x-rays and diagnoses the presence of different types of pneumonia. This could potentially </a:t>
            </a:r>
            <a:r>
              <a:rPr lang="en-GB" sz="1000"/>
              <a:t>allows patients to self-diagnose and doctors to speed up their early-stage pneumonia x-ray diagnosis process.</a:t>
            </a:r>
            <a:endParaRPr/>
          </a:p>
          <a:p>
            <a:pPr indent="0" lvl="0" marL="0" rtl="0" algn="l">
              <a:spcBef>
                <a:spcPts val="1200"/>
              </a:spcBef>
              <a:spcAft>
                <a:spcPts val="0"/>
              </a:spcAft>
              <a:buNone/>
            </a:pPr>
            <a:r>
              <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8d4aae923a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8d4aae923a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terms of data preprocessing, the kaggle dataset has a very imbalanced division between training and validation data, as can be seen from the image on the left, there are over 5000 training images whilst only 16 validation images. Moreover, the bacterial and viral pneumonia are all under the PNEUMONIA subfolders, with </a:t>
            </a:r>
            <a:r>
              <a:rPr lang="en-GB"/>
              <a:t>filenames</a:t>
            </a:r>
            <a:r>
              <a:rPr lang="en-GB"/>
              <a:t> </a:t>
            </a:r>
            <a:r>
              <a:rPr lang="en-GB"/>
              <a:t>differentiates</a:t>
            </a:r>
            <a:r>
              <a:rPr lang="en-GB"/>
              <a:t> the two </a:t>
            </a:r>
            <a:r>
              <a:rPr lang="en-GB"/>
              <a:t>categories</a:t>
            </a:r>
            <a:r>
              <a:rPr lang="en-GB"/>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To process the image set, the team first combined all the NORMAL and </a:t>
            </a:r>
            <a:r>
              <a:rPr lang="en-GB"/>
              <a:t>PNEUMONIA subfolders under the train, val and test folders. This formed the Normal_vs_Pneumonia_dataset. We further separated the </a:t>
            </a:r>
            <a:r>
              <a:rPr lang="en-GB">
                <a:highlight>
                  <a:srgbClr val="FFFFFF"/>
                </a:highlight>
              </a:rPr>
              <a:t>bacterial and viral pneumonia by their filenames under the </a:t>
            </a:r>
            <a:r>
              <a:rPr lang="en-GB"/>
              <a:t>PNEUMONIA subfolder and created the second image set, Bacteria_vs_Virus_dataset. </a:t>
            </a:r>
            <a:endParaRPr>
              <a:highlight>
                <a:srgbClr val="FFFFFF"/>
              </a:highlight>
            </a:endParaRPr>
          </a:p>
          <a:p>
            <a:pPr indent="0" lvl="0" marL="0" rtl="0" algn="l">
              <a:spcBef>
                <a:spcPts val="0"/>
              </a:spcBef>
              <a:spcAft>
                <a:spcPts val="0"/>
              </a:spcAft>
              <a:buNone/>
            </a:pPr>
            <a:r>
              <a:t/>
            </a:r>
            <a:endParaRPr/>
          </a:p>
          <a:p>
            <a:pPr indent="0" lvl="0" marL="0" rtl="0" algn="l">
              <a:lnSpc>
                <a:spcPct val="115000"/>
              </a:lnSpc>
              <a:spcBef>
                <a:spcPts val="1100"/>
              </a:spcBef>
              <a:spcAft>
                <a:spcPts val="1100"/>
              </a:spcAft>
              <a:buNone/>
            </a:pPr>
            <a:r>
              <a:rPr lang="en-GB">
                <a:highlight>
                  <a:srgbClr val="FFFFFF"/>
                </a:highlight>
              </a:rPr>
              <a:t>The team loaded and saved the two image sets into the data loaders separately, splitting the images into 70% training data, 15% validation data, and 15% testing data.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86a63600a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6a63600a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The images are being resized to the same dimension (1050 x 760) and converted to grayscale from RGB to decrease the complexity of the models’ input.  As you can see the three preprocessed images, one from each </a:t>
            </a:r>
            <a:r>
              <a:rPr lang="en-GB"/>
              <a:t>category</a:t>
            </a:r>
            <a:r>
              <a:rPr lang="en-GB"/>
              <a:t>. The first one on the left, a normal x-ray; the middle one, bacterial pneumonia; and the last one, viral pneumonia.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86a63600a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86a63600a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Since the raw dataset is imbalanced, we want to have more normal or virus class images. However, similar medical images are too expensive to acquire, so we decide to use a generative adversarial network to generate a small subset of fake training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Here are some examples of the fake images produced by our GAN. These images do not look real because the lung and bones are dark. But after inverting the color, it starts to look more realistic. Just like the real images, the shadow on the lung of a </a:t>
            </a:r>
            <a:r>
              <a:rPr lang="en-GB"/>
              <a:t>pneumonia image is larger compared to a normal image.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8de4d7d9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8de4d7d9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team created two prototypes, CNN from scratch and transfer learning. We trained and tuned the two models </a:t>
            </a:r>
            <a:r>
              <a:rPr lang="en-GB"/>
              <a:t>separately on the same training and validation dataset and after comparing the two models, we decided to move forward with the CNN from scratch model since it achieved a higher NP validation accuracy, 93%, comparing to the 84% on transfer learning.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8de4d7d90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8de4d7d90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The team created 2 binary classification CNN models.  One to classify if a patient is normal or have pneumonia. The other one to classify which type of pneumonia a patient has, either bacterial or viral.</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8d4aae923a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8d4aae923a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The architecture of the Normal vs Pneumonia classifier consists of 10 layers in total, there are </a:t>
            </a:r>
            <a:r>
              <a:rPr lang="en-GB"/>
              <a:t>two convolutional layers, with 50*50 kernel and stride equals 3, and two max-pooling layers, with 2*2 kernel and stride equals to 2. The first convolutional layers creates 10 channels and the second layer generates 20 11*20 feature maps, which are then fed into a two-layer fully connected network. To avoid overfitting, the team also applied four 20% dropout layers on each of the convolutional and linear layers. We applied ReLU activation function between layers.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GB"/>
              <a:t>In total, there are around 3 millions 200 thousands trainable parameters in this model.</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use a batch size of 64, learning rate of 0.0006 and trained the model for 12 epochs.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3.pn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0.jp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5.png"/><Relationship Id="rId4" Type="http://schemas.openxmlformats.org/officeDocument/2006/relationships/image" Target="../media/image33.png"/><Relationship Id="rId5" Type="http://schemas.openxmlformats.org/officeDocument/2006/relationships/image" Target="../media/image35.png"/><Relationship Id="rId6"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radiopaedia.org/cases/normal-chest-x-ray-1?lang=us" TargetMode="External"/><Relationship Id="rId4" Type="http://schemas.openxmlformats.org/officeDocument/2006/relationships/image" Target="../media/image31.png"/><Relationship Id="rId11" Type="http://schemas.openxmlformats.org/officeDocument/2006/relationships/hyperlink" Target="https://radiopaedia.org/cases/covid-19-advanced?lang=us" TargetMode="External"/><Relationship Id="rId10" Type="http://schemas.openxmlformats.org/officeDocument/2006/relationships/image" Target="../media/image29.png"/><Relationship Id="rId12" Type="http://schemas.openxmlformats.org/officeDocument/2006/relationships/hyperlink" Target="https://radiopaedia.org/cases/covid-19-advanced?lang=us" TargetMode="External"/><Relationship Id="rId9" Type="http://schemas.openxmlformats.org/officeDocument/2006/relationships/hyperlink" Target="https://radiopaedia.org/cases/bilateral-pneumonia-in-transplant-lungs?lang=us" TargetMode="External"/><Relationship Id="rId5" Type="http://schemas.openxmlformats.org/officeDocument/2006/relationships/image" Target="../media/image34.png"/><Relationship Id="rId6" Type="http://schemas.openxmlformats.org/officeDocument/2006/relationships/hyperlink" Target="https://radiopaedia.org/cases/pneumonia-in-transplant-lungs?lang=us" TargetMode="External"/><Relationship Id="rId7" Type="http://schemas.openxmlformats.org/officeDocument/2006/relationships/image" Target="../media/image30.png"/><Relationship Id="rId8" Type="http://schemas.openxmlformats.org/officeDocument/2006/relationships/hyperlink" Target="https://radiopaedia.org/cases/bilateral-pneumonia-in-transplant-lungs?lang=u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7.jpg"/><Relationship Id="rId5" Type="http://schemas.openxmlformats.org/officeDocument/2006/relationships/image" Target="../media/image13.jpg"/><Relationship Id="rId6"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17.png"/><Relationship Id="rId6" Type="http://schemas.openxmlformats.org/officeDocument/2006/relationships/image" Target="../media/image16.png"/><Relationship Id="rId7" Type="http://schemas.openxmlformats.org/officeDocument/2006/relationships/image" Target="../media/image1.png"/><Relationship Id="rId8"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8.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37.png"/><Relationship Id="rId5"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2.png"/><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566950" y="133402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100"/>
              <a:t> Chest X-ray Diagnosis on Pneumonia</a:t>
            </a:r>
            <a:endParaRPr sz="3100"/>
          </a:p>
        </p:txBody>
      </p:sp>
      <p:sp>
        <p:nvSpPr>
          <p:cNvPr id="87" name="Google Shape;87;p13"/>
          <p:cNvSpPr txBox="1"/>
          <p:nvPr>
            <p:ph idx="1" type="subTitle"/>
          </p:nvPr>
        </p:nvSpPr>
        <p:spPr>
          <a:xfrm>
            <a:off x="311700" y="2795875"/>
            <a:ext cx="8520600" cy="1670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600">
                <a:solidFill>
                  <a:schemeClr val="dk1"/>
                </a:solidFill>
              </a:rPr>
              <a:t>Team 43</a:t>
            </a:r>
            <a:endParaRPr sz="16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sz="1600">
                <a:solidFill>
                  <a:schemeClr val="dk1"/>
                </a:solidFill>
              </a:rPr>
              <a:t>Weixuan Sun 1003803048</a:t>
            </a:r>
            <a:endParaRPr sz="16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sz="1600">
                <a:solidFill>
                  <a:schemeClr val="dk1"/>
                </a:solidFill>
              </a:rPr>
              <a:t>Jiawen Li 1002904253</a:t>
            </a:r>
            <a:endParaRPr sz="16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sz="1600">
                <a:solidFill>
                  <a:schemeClr val="dk1"/>
                </a:solidFill>
              </a:rPr>
              <a:t>Qiaoyi Yan 1003130774</a:t>
            </a:r>
            <a:endParaRPr sz="16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sz="1600">
                <a:solidFill>
                  <a:schemeClr val="dk1"/>
                </a:solidFill>
              </a:rPr>
              <a:t>Yiran Qiu 1004172290</a:t>
            </a:r>
            <a:endParaRPr sz="1600">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2"/>
          <p:cNvSpPr txBox="1"/>
          <p:nvPr>
            <p:ph type="title"/>
          </p:nvPr>
        </p:nvSpPr>
        <p:spPr>
          <a:xfrm>
            <a:off x="729450" y="51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Bacteria vs Virus (BV) Classifier</a:t>
            </a:r>
            <a:endParaRPr/>
          </a:p>
        </p:txBody>
      </p:sp>
      <p:pic>
        <p:nvPicPr>
          <p:cNvPr id="182" name="Google Shape;182;p22"/>
          <p:cNvPicPr preferRelativeResize="0"/>
          <p:nvPr/>
        </p:nvPicPr>
        <p:blipFill rotWithShape="1">
          <a:blip r:embed="rId3">
            <a:alphaModFix/>
          </a:blip>
          <a:srcRect b="2956" l="0" r="0" t="7171"/>
          <a:stretch/>
        </p:blipFill>
        <p:spPr>
          <a:xfrm>
            <a:off x="508963" y="1273000"/>
            <a:ext cx="8129676" cy="2262625"/>
          </a:xfrm>
          <a:prstGeom prst="rect">
            <a:avLst/>
          </a:prstGeom>
          <a:noFill/>
          <a:ln>
            <a:noFill/>
          </a:ln>
        </p:spPr>
      </p:pic>
      <p:pic>
        <p:nvPicPr>
          <p:cNvPr id="183" name="Google Shape;183;p22"/>
          <p:cNvPicPr preferRelativeResize="0"/>
          <p:nvPr/>
        </p:nvPicPr>
        <p:blipFill rotWithShape="1">
          <a:blip r:embed="rId4">
            <a:alphaModFix/>
          </a:blip>
          <a:srcRect b="21825" l="0" r="57138" t="59137"/>
          <a:stretch/>
        </p:blipFill>
        <p:spPr>
          <a:xfrm>
            <a:off x="729450" y="3890100"/>
            <a:ext cx="2598700" cy="865600"/>
          </a:xfrm>
          <a:prstGeom prst="rect">
            <a:avLst/>
          </a:prstGeom>
          <a:noFill/>
          <a:ln>
            <a:noFill/>
          </a:ln>
        </p:spPr>
      </p:pic>
      <p:sp>
        <p:nvSpPr>
          <p:cNvPr id="184" name="Google Shape;184;p22"/>
          <p:cNvSpPr txBox="1"/>
          <p:nvPr/>
        </p:nvSpPr>
        <p:spPr>
          <a:xfrm>
            <a:off x="4572000" y="3890100"/>
            <a:ext cx="3501300" cy="9024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GB">
                <a:highlight>
                  <a:srgbClr val="FFFFFE"/>
                </a:highlight>
                <a:latin typeface="Courier New"/>
                <a:ea typeface="Courier New"/>
                <a:cs typeface="Courier New"/>
                <a:sym typeface="Courier New"/>
              </a:rPr>
              <a:t>batch_size=</a:t>
            </a:r>
            <a:r>
              <a:rPr lang="en-GB">
                <a:solidFill>
                  <a:srgbClr val="09885A"/>
                </a:solidFill>
                <a:highlight>
                  <a:srgbClr val="FFFFFE"/>
                </a:highlight>
                <a:latin typeface="Courier New"/>
                <a:ea typeface="Courier New"/>
                <a:cs typeface="Courier New"/>
                <a:sym typeface="Courier New"/>
              </a:rPr>
              <a:t>64</a:t>
            </a:r>
            <a:r>
              <a:rPr lang="en-GB">
                <a:highlight>
                  <a:srgbClr val="FFFFFE"/>
                </a:highlight>
                <a:latin typeface="Courier New"/>
                <a:ea typeface="Courier New"/>
                <a:cs typeface="Courier New"/>
                <a:sym typeface="Courier New"/>
              </a:rPr>
              <a:t> </a:t>
            </a:r>
            <a:endParaRPr>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a:highlight>
                  <a:srgbClr val="FFFFFE"/>
                </a:highlight>
                <a:latin typeface="Courier New"/>
                <a:ea typeface="Courier New"/>
                <a:cs typeface="Courier New"/>
                <a:sym typeface="Courier New"/>
              </a:rPr>
              <a:t>num_epochs=</a:t>
            </a:r>
            <a:r>
              <a:rPr lang="en-GB">
                <a:solidFill>
                  <a:srgbClr val="09885A"/>
                </a:solidFill>
                <a:highlight>
                  <a:srgbClr val="FFFFFE"/>
                </a:highlight>
                <a:latin typeface="Courier New"/>
                <a:ea typeface="Courier New"/>
                <a:cs typeface="Courier New"/>
                <a:sym typeface="Courier New"/>
              </a:rPr>
              <a:t>13</a:t>
            </a:r>
            <a:r>
              <a:rPr lang="en-GB">
                <a:highlight>
                  <a:srgbClr val="FFFFFE"/>
                </a:highlight>
                <a:latin typeface="Courier New"/>
                <a:ea typeface="Courier New"/>
                <a:cs typeface="Courier New"/>
                <a:sym typeface="Courier New"/>
              </a:rPr>
              <a:t> </a:t>
            </a:r>
            <a:endParaRPr>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a:highlight>
                  <a:srgbClr val="FFFFFE"/>
                </a:highlight>
                <a:latin typeface="Courier New"/>
                <a:ea typeface="Courier New"/>
                <a:cs typeface="Courier New"/>
                <a:sym typeface="Courier New"/>
              </a:rPr>
              <a:t>learning_rate=</a:t>
            </a:r>
            <a:r>
              <a:rPr lang="en-GB">
                <a:solidFill>
                  <a:srgbClr val="09885A"/>
                </a:solidFill>
                <a:highlight>
                  <a:srgbClr val="FFFFFE"/>
                </a:highlight>
                <a:latin typeface="Courier New"/>
                <a:ea typeface="Courier New"/>
                <a:cs typeface="Courier New"/>
                <a:sym typeface="Courier New"/>
              </a:rPr>
              <a:t>0.0003</a:t>
            </a:r>
            <a:endParaRPr>
              <a:solidFill>
                <a:srgbClr val="09885A"/>
              </a:solidFill>
              <a:highlight>
                <a:srgbClr val="FFFFFE"/>
              </a:highlight>
              <a:latin typeface="Courier New"/>
              <a:ea typeface="Courier New"/>
              <a:cs typeface="Courier New"/>
              <a:sym typeface="Courier New"/>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ph type="title"/>
          </p:nvPr>
        </p:nvSpPr>
        <p:spPr>
          <a:xfrm>
            <a:off x="727650" y="4901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90" name="Google Shape;190;p23"/>
          <p:cNvPicPr preferRelativeResize="0"/>
          <p:nvPr/>
        </p:nvPicPr>
        <p:blipFill rotWithShape="1">
          <a:blip r:embed="rId3">
            <a:alphaModFix/>
          </a:blip>
          <a:srcRect b="2866" l="2143" r="0" t="18374"/>
          <a:stretch/>
        </p:blipFill>
        <p:spPr>
          <a:xfrm>
            <a:off x="0" y="4"/>
            <a:ext cx="9143999" cy="4905418"/>
          </a:xfrm>
          <a:prstGeom prst="rect">
            <a:avLst/>
          </a:prstGeom>
          <a:noFill/>
          <a:ln>
            <a:noFill/>
          </a:ln>
        </p:spPr>
      </p:pic>
      <p:sp>
        <p:nvSpPr>
          <p:cNvPr id="191" name="Google Shape;191;p23"/>
          <p:cNvSpPr txBox="1"/>
          <p:nvPr/>
        </p:nvSpPr>
        <p:spPr>
          <a:xfrm>
            <a:off x="126575" y="3060775"/>
            <a:ext cx="2278200" cy="3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Lato"/>
                <a:ea typeface="Lato"/>
                <a:cs typeface="Lato"/>
                <a:sym typeface="Lato"/>
              </a:rPr>
              <a:t>Two binary classifiers:</a:t>
            </a:r>
            <a:endParaRPr b="1" sz="1600">
              <a:latin typeface="Lato"/>
              <a:ea typeface="Lato"/>
              <a:cs typeface="Lato"/>
              <a:sym typeface="Lato"/>
            </a:endParaRPr>
          </a:p>
        </p:txBody>
      </p:sp>
      <p:sp>
        <p:nvSpPr>
          <p:cNvPr id="192" name="Google Shape;192;p23"/>
          <p:cNvSpPr txBox="1"/>
          <p:nvPr/>
        </p:nvSpPr>
        <p:spPr>
          <a:xfrm>
            <a:off x="2658025" y="4453075"/>
            <a:ext cx="10470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NP Model</a:t>
            </a:r>
            <a:endParaRPr>
              <a:latin typeface="Lato"/>
              <a:ea typeface="Lato"/>
              <a:cs typeface="Lato"/>
              <a:sym typeface="Lato"/>
            </a:endParaRPr>
          </a:p>
        </p:txBody>
      </p:sp>
      <p:sp>
        <p:nvSpPr>
          <p:cNvPr id="193" name="Google Shape;193;p23"/>
          <p:cNvSpPr txBox="1"/>
          <p:nvPr/>
        </p:nvSpPr>
        <p:spPr>
          <a:xfrm>
            <a:off x="5652575" y="3618750"/>
            <a:ext cx="1104600" cy="3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BV</a:t>
            </a:r>
            <a:r>
              <a:rPr lang="en-GB">
                <a:latin typeface="Lato"/>
                <a:ea typeface="Lato"/>
                <a:cs typeface="Lato"/>
                <a:sym typeface="Lato"/>
              </a:rPr>
              <a:t> Model</a:t>
            </a:r>
            <a:endParaRPr>
              <a:latin typeface="Lato"/>
              <a:ea typeface="Lato"/>
              <a:cs typeface="Lato"/>
              <a:sym typeface="Lato"/>
            </a:endParaRPr>
          </a:p>
        </p:txBody>
      </p:sp>
      <p:sp>
        <p:nvSpPr>
          <p:cNvPr id="194" name="Google Shape;194;p23"/>
          <p:cNvSpPr/>
          <p:nvPr/>
        </p:nvSpPr>
        <p:spPr>
          <a:xfrm>
            <a:off x="0" y="9025"/>
            <a:ext cx="4430700" cy="3060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95" name="Google Shape;195;p23"/>
          <p:cNvSpPr/>
          <p:nvPr/>
        </p:nvSpPr>
        <p:spPr>
          <a:xfrm>
            <a:off x="4430700" y="9025"/>
            <a:ext cx="4695300" cy="3060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a:off x="0" y="3164013"/>
            <a:ext cx="9144000" cy="179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194"/>
                                        </p:tgtEl>
                                      </p:cBhvr>
                                    </p:animEffect>
                                    <p:set>
                                      <p:cBhvr>
                                        <p:cTn dur="1" fill="hold">
                                          <p:stCondLst>
                                            <p:cond delay="0"/>
                                          </p:stCondLst>
                                        </p:cTn>
                                        <p:tgtEl>
                                          <p:spTgt spid="19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195"/>
                                        </p:tgtEl>
                                      </p:cBhvr>
                                    </p:animEffect>
                                    <p:set>
                                      <p:cBhvr>
                                        <p:cTn dur="1" fill="hold">
                                          <p:stCondLst>
                                            <p:cond delay="0"/>
                                          </p:stCondLst>
                                        </p:cTn>
                                        <p:tgtEl>
                                          <p:spTgt spid="19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196"/>
                                        </p:tgtEl>
                                      </p:cBhvr>
                                    </p:animEffect>
                                    <p:set>
                                      <p:cBhvr>
                                        <p:cTn dur="1" fill="hold">
                                          <p:stCondLst>
                                            <p:cond delay="0"/>
                                          </p:stCondLst>
                                        </p:cTn>
                                        <p:tgtEl>
                                          <p:spTgt spid="19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4"/>
          <p:cNvSpPr txBox="1"/>
          <p:nvPr>
            <p:ph type="title"/>
          </p:nvPr>
        </p:nvSpPr>
        <p:spPr>
          <a:xfrm>
            <a:off x="727650" y="6322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Model Evaluations </a:t>
            </a:r>
            <a:endParaRPr/>
          </a:p>
        </p:txBody>
      </p:sp>
      <p:pic>
        <p:nvPicPr>
          <p:cNvPr id="202" name="Google Shape;202;p24"/>
          <p:cNvPicPr preferRelativeResize="0"/>
          <p:nvPr/>
        </p:nvPicPr>
        <p:blipFill>
          <a:blip r:embed="rId3">
            <a:alphaModFix/>
          </a:blip>
          <a:stretch>
            <a:fillRect/>
          </a:stretch>
        </p:blipFill>
        <p:spPr>
          <a:xfrm>
            <a:off x="1899425" y="1585925"/>
            <a:ext cx="5124699" cy="2882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5"/>
          <p:cNvSpPr txBox="1"/>
          <p:nvPr>
            <p:ph type="title"/>
          </p:nvPr>
        </p:nvSpPr>
        <p:spPr>
          <a:xfrm>
            <a:off x="785850" y="585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 NP Model</a:t>
            </a:r>
            <a:endParaRPr/>
          </a:p>
          <a:p>
            <a:pPr indent="0" lvl="0" marL="0" rtl="0" algn="l">
              <a:spcBef>
                <a:spcPts val="0"/>
              </a:spcBef>
              <a:spcAft>
                <a:spcPts val="0"/>
              </a:spcAft>
              <a:buNone/>
            </a:pPr>
            <a:r>
              <a:t/>
            </a:r>
            <a:endParaRPr/>
          </a:p>
        </p:txBody>
      </p:sp>
      <p:sp>
        <p:nvSpPr>
          <p:cNvPr id="208" name="Google Shape;208;p25"/>
          <p:cNvSpPr/>
          <p:nvPr/>
        </p:nvSpPr>
        <p:spPr>
          <a:xfrm>
            <a:off x="949850" y="1394475"/>
            <a:ext cx="3093600" cy="32379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5"/>
          <p:cNvSpPr/>
          <p:nvPr/>
        </p:nvSpPr>
        <p:spPr>
          <a:xfrm>
            <a:off x="857778" y="1439922"/>
            <a:ext cx="3120690" cy="1951136"/>
          </a:xfrm>
          <a:prstGeom prst="rect">
            <a:avLst/>
          </a:prstGeom>
          <a:solidFill>
            <a:srgbClr val="FFFFFF"/>
          </a:solidFill>
          <a:ln cap="flat" cmpd="sng" w="19050">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5"/>
          <p:cNvSpPr/>
          <p:nvPr/>
        </p:nvSpPr>
        <p:spPr>
          <a:xfrm>
            <a:off x="1034069" y="2131909"/>
            <a:ext cx="27654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1D7E74"/>
                </a:solidFill>
                <a:latin typeface="Roboto Medium"/>
                <a:ea typeface="Roboto Medium"/>
                <a:cs typeface="Roboto Medium"/>
                <a:sym typeface="Roboto Medium"/>
              </a:rPr>
              <a:t>Testing accuracy </a:t>
            </a:r>
            <a:endParaRPr sz="1200">
              <a:solidFill>
                <a:srgbClr val="1D7E74"/>
              </a:solidFill>
              <a:latin typeface="Roboto Medium"/>
              <a:ea typeface="Roboto Medium"/>
              <a:cs typeface="Roboto Medium"/>
              <a:sym typeface="Roboto Medium"/>
            </a:endParaRPr>
          </a:p>
        </p:txBody>
      </p:sp>
      <p:sp>
        <p:nvSpPr>
          <p:cNvPr id="211" name="Google Shape;211;p25"/>
          <p:cNvSpPr/>
          <p:nvPr/>
        </p:nvSpPr>
        <p:spPr>
          <a:xfrm>
            <a:off x="1034069" y="2618842"/>
            <a:ext cx="2765515" cy="650065"/>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000">
                <a:solidFill>
                  <a:srgbClr val="1D7E74"/>
                </a:solidFill>
                <a:latin typeface="Roboto"/>
                <a:ea typeface="Roboto"/>
                <a:cs typeface="Roboto"/>
                <a:sym typeface="Roboto"/>
              </a:rPr>
              <a:t>Normal VS Pneumonia Binary Classifier with 879 testing images </a:t>
            </a:r>
            <a:endParaRPr sz="1000">
              <a:solidFill>
                <a:srgbClr val="1D7E74"/>
              </a:solidFill>
              <a:latin typeface="Roboto"/>
              <a:ea typeface="Roboto"/>
              <a:cs typeface="Roboto"/>
              <a:sym typeface="Roboto"/>
            </a:endParaRPr>
          </a:p>
        </p:txBody>
      </p:sp>
      <p:sp>
        <p:nvSpPr>
          <p:cNvPr id="212" name="Google Shape;212;p25"/>
          <p:cNvSpPr/>
          <p:nvPr/>
        </p:nvSpPr>
        <p:spPr>
          <a:xfrm>
            <a:off x="1033958" y="1540864"/>
            <a:ext cx="2765400" cy="52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4000">
                <a:solidFill>
                  <a:srgbClr val="1D7E74"/>
                </a:solidFill>
                <a:latin typeface="Roboto"/>
                <a:ea typeface="Roboto"/>
                <a:cs typeface="Roboto"/>
                <a:sym typeface="Roboto"/>
              </a:rPr>
              <a:t>92.8</a:t>
            </a:r>
            <a:r>
              <a:rPr lang="en-GB" sz="4000">
                <a:solidFill>
                  <a:srgbClr val="1D7E74"/>
                </a:solidFill>
                <a:latin typeface="Roboto Thin"/>
                <a:ea typeface="Roboto Thin"/>
                <a:cs typeface="Roboto Thin"/>
                <a:sym typeface="Roboto Thin"/>
              </a:rPr>
              <a:t>%</a:t>
            </a:r>
            <a:endParaRPr sz="4000">
              <a:solidFill>
                <a:srgbClr val="1D7E74"/>
              </a:solidFill>
              <a:latin typeface="Roboto Thin"/>
              <a:ea typeface="Roboto Thin"/>
              <a:cs typeface="Roboto Thin"/>
              <a:sym typeface="Roboto Thin"/>
            </a:endParaRPr>
          </a:p>
        </p:txBody>
      </p:sp>
      <p:sp>
        <p:nvSpPr>
          <p:cNvPr id="213" name="Google Shape;213;p25"/>
          <p:cNvSpPr/>
          <p:nvPr/>
        </p:nvSpPr>
        <p:spPr>
          <a:xfrm rot="5400000">
            <a:off x="2252225" y="3251333"/>
            <a:ext cx="304821" cy="423741"/>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5"/>
          <p:cNvSpPr/>
          <p:nvPr/>
        </p:nvSpPr>
        <p:spPr>
          <a:xfrm>
            <a:off x="785856" y="3657522"/>
            <a:ext cx="3093600" cy="850200"/>
          </a:xfrm>
          <a:prstGeom prst="rect">
            <a:avLst/>
          </a:prstGeom>
          <a:noFill/>
          <a:ln>
            <a:noFill/>
          </a:ln>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rgbClr val="FFFFFF"/>
              </a:buClr>
              <a:buSzPts val="1000"/>
              <a:buFont typeface="Roboto"/>
              <a:buChar char="●"/>
            </a:pPr>
            <a:r>
              <a:rPr lang="en-GB" sz="1000">
                <a:solidFill>
                  <a:srgbClr val="FFFFFF"/>
                </a:solidFill>
                <a:latin typeface="Roboto"/>
                <a:ea typeface="Roboto"/>
                <a:cs typeface="Roboto"/>
                <a:sym typeface="Roboto"/>
              </a:rPr>
              <a:t>True Positive Rate = 0.841</a:t>
            </a:r>
            <a:endParaRPr sz="1000">
              <a:solidFill>
                <a:srgbClr val="FFFFFF"/>
              </a:solidFill>
              <a:latin typeface="Roboto"/>
              <a:ea typeface="Roboto"/>
              <a:cs typeface="Roboto"/>
              <a:sym typeface="Roboto"/>
            </a:endParaRPr>
          </a:p>
          <a:p>
            <a:pPr indent="-317500" lvl="0" marL="457200" rtl="0" algn="l">
              <a:lnSpc>
                <a:spcPct val="115000"/>
              </a:lnSpc>
              <a:spcBef>
                <a:spcPts val="0"/>
              </a:spcBef>
              <a:spcAft>
                <a:spcPts val="0"/>
              </a:spcAft>
              <a:buClr>
                <a:srgbClr val="FFFFFF"/>
              </a:buClr>
              <a:buSzPts val="1400"/>
              <a:buFont typeface="Roboto"/>
              <a:buChar char="●"/>
            </a:pPr>
            <a:r>
              <a:rPr b="1" lang="en-GB">
                <a:solidFill>
                  <a:srgbClr val="FFFFFF"/>
                </a:solidFill>
                <a:latin typeface="Roboto"/>
                <a:ea typeface="Roboto"/>
                <a:cs typeface="Roboto"/>
                <a:sym typeface="Roboto"/>
              </a:rPr>
              <a:t>True Negative Rate = 0.967</a:t>
            </a:r>
            <a:endParaRPr b="1">
              <a:solidFill>
                <a:srgbClr val="FFFFFF"/>
              </a:solidFill>
              <a:latin typeface="Roboto"/>
              <a:ea typeface="Roboto"/>
              <a:cs typeface="Roboto"/>
              <a:sym typeface="Roboto"/>
            </a:endParaRPr>
          </a:p>
          <a:p>
            <a:pPr indent="-292100" lvl="0" marL="457200" rtl="0" algn="l">
              <a:lnSpc>
                <a:spcPct val="115000"/>
              </a:lnSpc>
              <a:spcBef>
                <a:spcPts val="0"/>
              </a:spcBef>
              <a:spcAft>
                <a:spcPts val="0"/>
              </a:spcAft>
              <a:buClr>
                <a:srgbClr val="FFFFFF"/>
              </a:buClr>
              <a:buSzPts val="1000"/>
              <a:buFont typeface="Roboto"/>
              <a:buChar char="●"/>
            </a:pPr>
            <a:r>
              <a:rPr lang="en-GB" sz="1000">
                <a:solidFill>
                  <a:srgbClr val="FFFFFF"/>
                </a:solidFill>
                <a:latin typeface="Roboto"/>
                <a:ea typeface="Roboto"/>
                <a:cs typeface="Roboto"/>
                <a:sym typeface="Roboto"/>
              </a:rPr>
              <a:t>False Positive Rate = 0.037</a:t>
            </a:r>
            <a:endParaRPr sz="1000">
              <a:solidFill>
                <a:srgbClr val="FFFFFF"/>
              </a:solidFill>
              <a:latin typeface="Roboto"/>
              <a:ea typeface="Roboto"/>
              <a:cs typeface="Roboto"/>
              <a:sym typeface="Roboto"/>
            </a:endParaRPr>
          </a:p>
          <a:p>
            <a:pPr indent="-292100" lvl="0" marL="457200" rtl="0" algn="l">
              <a:lnSpc>
                <a:spcPct val="115000"/>
              </a:lnSpc>
              <a:spcBef>
                <a:spcPts val="0"/>
              </a:spcBef>
              <a:spcAft>
                <a:spcPts val="0"/>
              </a:spcAft>
              <a:buClr>
                <a:srgbClr val="FFFFFF"/>
              </a:buClr>
              <a:buSzPts val="1000"/>
              <a:buFont typeface="Roboto"/>
              <a:buChar char="●"/>
            </a:pPr>
            <a:r>
              <a:rPr lang="en-GB" sz="1000">
                <a:solidFill>
                  <a:srgbClr val="FFFFFF"/>
                </a:solidFill>
                <a:latin typeface="Roboto"/>
                <a:ea typeface="Roboto"/>
                <a:cs typeface="Roboto"/>
                <a:sym typeface="Roboto"/>
              </a:rPr>
              <a:t>False Negative Rate = 0</a:t>
            </a:r>
            <a:r>
              <a:rPr lang="en-GB" sz="1000">
                <a:solidFill>
                  <a:schemeClr val="lt1"/>
                </a:solidFill>
                <a:latin typeface="Roboto"/>
                <a:ea typeface="Roboto"/>
                <a:cs typeface="Roboto"/>
                <a:sym typeface="Roboto"/>
              </a:rPr>
              <a:t>.153  </a:t>
            </a:r>
            <a:endParaRPr sz="1000">
              <a:solidFill>
                <a:srgbClr val="FFFFFF"/>
              </a:solidFill>
              <a:latin typeface="Roboto"/>
              <a:ea typeface="Roboto"/>
              <a:cs typeface="Roboto"/>
              <a:sym typeface="Roboto"/>
            </a:endParaRPr>
          </a:p>
        </p:txBody>
      </p:sp>
      <p:sp>
        <p:nvSpPr>
          <p:cNvPr id="215" name="Google Shape;215;p25"/>
          <p:cNvSpPr txBox="1"/>
          <p:nvPr/>
        </p:nvSpPr>
        <p:spPr>
          <a:xfrm>
            <a:off x="924425" y="4632500"/>
            <a:ext cx="3366000" cy="39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latin typeface="Lato"/>
                <a:ea typeface="Lato"/>
                <a:cs typeface="Lato"/>
                <a:sym typeface="Lato"/>
              </a:rPr>
              <a:t>*Treating pneumonia as positive</a:t>
            </a:r>
            <a:endParaRPr sz="1100">
              <a:latin typeface="Lato"/>
              <a:ea typeface="Lato"/>
              <a:cs typeface="Lato"/>
              <a:sym typeface="Lato"/>
            </a:endParaRPr>
          </a:p>
        </p:txBody>
      </p:sp>
      <p:pic>
        <p:nvPicPr>
          <p:cNvPr id="216" name="Google Shape;216;p25"/>
          <p:cNvPicPr preferRelativeResize="0"/>
          <p:nvPr/>
        </p:nvPicPr>
        <p:blipFill>
          <a:blip r:embed="rId3">
            <a:alphaModFix/>
          </a:blip>
          <a:stretch>
            <a:fillRect/>
          </a:stretch>
        </p:blipFill>
        <p:spPr>
          <a:xfrm>
            <a:off x="4290425" y="1992684"/>
            <a:ext cx="2296675" cy="2041489"/>
          </a:xfrm>
          <a:prstGeom prst="rect">
            <a:avLst/>
          </a:prstGeom>
          <a:noFill/>
          <a:ln>
            <a:noFill/>
          </a:ln>
        </p:spPr>
      </p:pic>
      <p:pic>
        <p:nvPicPr>
          <p:cNvPr id="217" name="Google Shape;217;p25"/>
          <p:cNvPicPr preferRelativeResize="0"/>
          <p:nvPr/>
        </p:nvPicPr>
        <p:blipFill>
          <a:blip r:embed="rId4">
            <a:alphaModFix/>
          </a:blip>
          <a:stretch>
            <a:fillRect/>
          </a:stretch>
        </p:blipFill>
        <p:spPr>
          <a:xfrm>
            <a:off x="6682424" y="1998422"/>
            <a:ext cx="2296675" cy="203001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par>
                                <p:cTn fill="hold" nodeType="with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par>
                                <p:cTn fill="hold" nodeType="with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6"/>
          <p:cNvSpPr txBox="1"/>
          <p:nvPr>
            <p:ph type="title"/>
          </p:nvPr>
        </p:nvSpPr>
        <p:spPr>
          <a:xfrm>
            <a:off x="785850" y="585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 BV Model</a:t>
            </a:r>
            <a:endParaRPr/>
          </a:p>
          <a:p>
            <a:pPr indent="0" lvl="0" marL="0" rtl="0" algn="l">
              <a:spcBef>
                <a:spcPts val="0"/>
              </a:spcBef>
              <a:spcAft>
                <a:spcPts val="0"/>
              </a:spcAft>
              <a:buNone/>
            </a:pPr>
            <a:r>
              <a:t/>
            </a:r>
            <a:endParaRPr/>
          </a:p>
        </p:txBody>
      </p:sp>
      <p:sp>
        <p:nvSpPr>
          <p:cNvPr id="223" name="Google Shape;223;p26"/>
          <p:cNvSpPr/>
          <p:nvPr/>
        </p:nvSpPr>
        <p:spPr>
          <a:xfrm>
            <a:off x="980750" y="1392750"/>
            <a:ext cx="3064500" cy="32397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6"/>
          <p:cNvSpPr/>
          <p:nvPr/>
        </p:nvSpPr>
        <p:spPr>
          <a:xfrm>
            <a:off x="889539" y="1437854"/>
            <a:ext cx="3091197" cy="1935694"/>
          </a:xfrm>
          <a:prstGeom prst="rect">
            <a:avLst/>
          </a:prstGeom>
          <a:solidFill>
            <a:srgbClr val="FFFFFF"/>
          </a:solidFill>
          <a:ln cap="flat" cmpd="sng" w="19050">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6"/>
          <p:cNvSpPr/>
          <p:nvPr/>
        </p:nvSpPr>
        <p:spPr>
          <a:xfrm>
            <a:off x="1064164" y="2124365"/>
            <a:ext cx="2739380" cy="47261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1D7E74"/>
                </a:solidFill>
                <a:latin typeface="Roboto Medium"/>
                <a:ea typeface="Roboto Medium"/>
                <a:cs typeface="Roboto Medium"/>
                <a:sym typeface="Roboto Medium"/>
              </a:rPr>
              <a:t>Testing accuracy </a:t>
            </a:r>
            <a:endParaRPr sz="1200">
              <a:solidFill>
                <a:srgbClr val="1D7E74"/>
              </a:solidFill>
              <a:latin typeface="Roboto Medium"/>
              <a:ea typeface="Roboto Medium"/>
              <a:cs typeface="Roboto Medium"/>
              <a:sym typeface="Roboto Medium"/>
            </a:endParaRPr>
          </a:p>
        </p:txBody>
      </p:sp>
      <p:sp>
        <p:nvSpPr>
          <p:cNvPr id="226" name="Google Shape;226;p26"/>
          <p:cNvSpPr/>
          <p:nvPr/>
        </p:nvSpPr>
        <p:spPr>
          <a:xfrm>
            <a:off x="1064164" y="2607444"/>
            <a:ext cx="2739380" cy="644921"/>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000">
                <a:solidFill>
                  <a:srgbClr val="1D7E74"/>
                </a:solidFill>
                <a:latin typeface="Roboto"/>
                <a:ea typeface="Roboto"/>
                <a:cs typeface="Roboto"/>
                <a:sym typeface="Roboto"/>
              </a:rPr>
              <a:t>Bacterial VS Virus Pneumonia Binary Classifier </a:t>
            </a:r>
            <a:r>
              <a:rPr lang="en-GB" sz="1000">
                <a:solidFill>
                  <a:srgbClr val="1D7E74"/>
                </a:solidFill>
                <a:latin typeface="Roboto"/>
                <a:ea typeface="Roboto"/>
                <a:cs typeface="Roboto"/>
                <a:sym typeface="Roboto"/>
              </a:rPr>
              <a:t>with 634 testing images </a:t>
            </a:r>
            <a:endParaRPr sz="1000">
              <a:solidFill>
                <a:srgbClr val="1D7E74"/>
              </a:solidFill>
              <a:latin typeface="Roboto"/>
              <a:ea typeface="Roboto"/>
              <a:cs typeface="Roboto"/>
              <a:sym typeface="Roboto"/>
            </a:endParaRPr>
          </a:p>
          <a:p>
            <a:pPr indent="0" lvl="0" marL="0" rtl="0" algn="l">
              <a:lnSpc>
                <a:spcPct val="115000"/>
              </a:lnSpc>
              <a:spcBef>
                <a:spcPts val="0"/>
              </a:spcBef>
              <a:spcAft>
                <a:spcPts val="0"/>
              </a:spcAft>
              <a:buNone/>
            </a:pPr>
            <a:r>
              <a:t/>
            </a:r>
            <a:endParaRPr sz="1000">
              <a:solidFill>
                <a:srgbClr val="1D7E74"/>
              </a:solidFill>
              <a:latin typeface="Roboto"/>
              <a:ea typeface="Roboto"/>
              <a:cs typeface="Roboto"/>
              <a:sym typeface="Roboto"/>
            </a:endParaRPr>
          </a:p>
        </p:txBody>
      </p:sp>
      <p:sp>
        <p:nvSpPr>
          <p:cNvPr id="227" name="Google Shape;227;p26"/>
          <p:cNvSpPr/>
          <p:nvPr/>
        </p:nvSpPr>
        <p:spPr>
          <a:xfrm>
            <a:off x="1064054" y="1537998"/>
            <a:ext cx="2739380" cy="52461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4000">
                <a:solidFill>
                  <a:srgbClr val="1D7E74"/>
                </a:solidFill>
                <a:latin typeface="Roboto"/>
                <a:ea typeface="Roboto"/>
                <a:cs typeface="Roboto"/>
                <a:sym typeface="Roboto"/>
              </a:rPr>
              <a:t>75.5</a:t>
            </a:r>
            <a:r>
              <a:rPr lang="en-GB" sz="4000">
                <a:solidFill>
                  <a:srgbClr val="1D7E74"/>
                </a:solidFill>
                <a:latin typeface="Roboto Thin"/>
                <a:ea typeface="Roboto Thin"/>
                <a:cs typeface="Roboto Thin"/>
                <a:sym typeface="Roboto Thin"/>
              </a:rPr>
              <a:t>%</a:t>
            </a:r>
            <a:endParaRPr sz="4000">
              <a:solidFill>
                <a:srgbClr val="1D7E74"/>
              </a:solidFill>
              <a:latin typeface="Roboto Thin"/>
              <a:ea typeface="Roboto Thin"/>
              <a:cs typeface="Roboto Thin"/>
              <a:sym typeface="Roboto Thin"/>
            </a:endParaRPr>
          </a:p>
        </p:txBody>
      </p:sp>
      <p:sp>
        <p:nvSpPr>
          <p:cNvPr id="228" name="Google Shape;228;p26"/>
          <p:cNvSpPr/>
          <p:nvPr/>
        </p:nvSpPr>
        <p:spPr>
          <a:xfrm rot="5400000">
            <a:off x="2270573" y="3235255"/>
            <a:ext cx="302409" cy="419736"/>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6"/>
          <p:cNvSpPr/>
          <p:nvPr/>
        </p:nvSpPr>
        <p:spPr>
          <a:xfrm>
            <a:off x="889666" y="3637879"/>
            <a:ext cx="3064483" cy="843573"/>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lt1"/>
              </a:buClr>
              <a:buSzPts val="1400"/>
              <a:buFont typeface="Roboto"/>
              <a:buChar char="●"/>
            </a:pPr>
            <a:r>
              <a:rPr b="1" lang="en-GB">
                <a:solidFill>
                  <a:schemeClr val="lt1"/>
                </a:solidFill>
                <a:latin typeface="Roboto"/>
                <a:ea typeface="Roboto"/>
                <a:cs typeface="Roboto"/>
                <a:sym typeface="Roboto"/>
              </a:rPr>
              <a:t>True Positive Rate = 0.833</a:t>
            </a:r>
            <a:endParaRPr b="1">
              <a:solidFill>
                <a:schemeClr val="lt1"/>
              </a:solidFill>
              <a:latin typeface="Roboto"/>
              <a:ea typeface="Roboto"/>
              <a:cs typeface="Roboto"/>
              <a:sym typeface="Roboto"/>
            </a:endParaRPr>
          </a:p>
          <a:p>
            <a:pPr indent="-292100" lvl="0" marL="457200" rtl="0" algn="l">
              <a:lnSpc>
                <a:spcPct val="115000"/>
              </a:lnSpc>
              <a:spcBef>
                <a:spcPts val="0"/>
              </a:spcBef>
              <a:spcAft>
                <a:spcPts val="0"/>
              </a:spcAft>
              <a:buClr>
                <a:schemeClr val="lt1"/>
              </a:buClr>
              <a:buSzPts val="1000"/>
              <a:buFont typeface="Roboto"/>
              <a:buChar char="●"/>
            </a:pPr>
            <a:r>
              <a:rPr lang="en-GB" sz="1000">
                <a:solidFill>
                  <a:schemeClr val="lt1"/>
                </a:solidFill>
                <a:latin typeface="Roboto"/>
                <a:ea typeface="Roboto"/>
                <a:cs typeface="Roboto"/>
                <a:sym typeface="Roboto"/>
              </a:rPr>
              <a:t>True Negative Rate = 0.6</a:t>
            </a:r>
            <a:endParaRPr sz="1000">
              <a:solidFill>
                <a:schemeClr val="lt1"/>
              </a:solidFill>
              <a:latin typeface="Roboto"/>
              <a:ea typeface="Roboto"/>
              <a:cs typeface="Roboto"/>
              <a:sym typeface="Roboto"/>
            </a:endParaRPr>
          </a:p>
          <a:p>
            <a:pPr indent="-292100" lvl="0" marL="457200" rtl="0" algn="l">
              <a:lnSpc>
                <a:spcPct val="115000"/>
              </a:lnSpc>
              <a:spcBef>
                <a:spcPts val="0"/>
              </a:spcBef>
              <a:spcAft>
                <a:spcPts val="0"/>
              </a:spcAft>
              <a:buClr>
                <a:schemeClr val="lt1"/>
              </a:buClr>
              <a:buSzPts val="1000"/>
              <a:buFont typeface="Roboto"/>
              <a:buChar char="●"/>
            </a:pPr>
            <a:r>
              <a:rPr lang="en-GB" sz="1000">
                <a:solidFill>
                  <a:schemeClr val="lt1"/>
                </a:solidFill>
                <a:latin typeface="Roboto"/>
                <a:ea typeface="Roboto"/>
                <a:cs typeface="Roboto"/>
                <a:sym typeface="Roboto"/>
              </a:rPr>
              <a:t>False Positive Rate = 0.4</a:t>
            </a:r>
            <a:endParaRPr sz="1000">
              <a:solidFill>
                <a:schemeClr val="lt1"/>
              </a:solidFill>
              <a:latin typeface="Roboto"/>
              <a:ea typeface="Roboto"/>
              <a:cs typeface="Roboto"/>
              <a:sym typeface="Roboto"/>
            </a:endParaRPr>
          </a:p>
          <a:p>
            <a:pPr indent="-292100" lvl="0" marL="457200" rtl="0" algn="l">
              <a:lnSpc>
                <a:spcPct val="115000"/>
              </a:lnSpc>
              <a:spcBef>
                <a:spcPts val="0"/>
              </a:spcBef>
              <a:spcAft>
                <a:spcPts val="0"/>
              </a:spcAft>
              <a:buClr>
                <a:schemeClr val="lt1"/>
              </a:buClr>
              <a:buSzPts val="1000"/>
              <a:buFont typeface="Roboto"/>
              <a:buChar char="●"/>
            </a:pPr>
            <a:r>
              <a:rPr lang="en-GB" sz="1000">
                <a:solidFill>
                  <a:schemeClr val="lt1"/>
                </a:solidFill>
                <a:latin typeface="Roboto"/>
                <a:ea typeface="Roboto"/>
                <a:cs typeface="Roboto"/>
                <a:sym typeface="Roboto"/>
              </a:rPr>
              <a:t>False Negative Rate = 0.167</a:t>
            </a:r>
            <a:endParaRPr sz="900">
              <a:solidFill>
                <a:schemeClr val="lt1"/>
              </a:solidFill>
              <a:latin typeface="Roboto"/>
              <a:ea typeface="Roboto"/>
              <a:cs typeface="Roboto"/>
              <a:sym typeface="Roboto"/>
            </a:endParaRPr>
          </a:p>
        </p:txBody>
      </p:sp>
      <p:sp>
        <p:nvSpPr>
          <p:cNvPr id="230" name="Google Shape;230;p26"/>
          <p:cNvSpPr txBox="1"/>
          <p:nvPr/>
        </p:nvSpPr>
        <p:spPr>
          <a:xfrm>
            <a:off x="924425" y="4632500"/>
            <a:ext cx="3366000" cy="39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latin typeface="Lato"/>
                <a:ea typeface="Lato"/>
                <a:cs typeface="Lato"/>
                <a:sym typeface="Lato"/>
              </a:rPr>
              <a:t>*Treating  V</a:t>
            </a:r>
            <a:r>
              <a:rPr lang="en-GB" sz="1100">
                <a:latin typeface="Lato"/>
                <a:ea typeface="Lato"/>
                <a:cs typeface="Lato"/>
                <a:sym typeface="Lato"/>
              </a:rPr>
              <a:t>irus </a:t>
            </a:r>
            <a:r>
              <a:rPr lang="en-GB" sz="1100">
                <a:latin typeface="Lato"/>
                <a:ea typeface="Lato"/>
                <a:cs typeface="Lato"/>
                <a:sym typeface="Lato"/>
              </a:rPr>
              <a:t>pneumonia as positive</a:t>
            </a:r>
            <a:endParaRPr sz="1100">
              <a:latin typeface="Lato"/>
              <a:ea typeface="Lato"/>
              <a:cs typeface="Lato"/>
              <a:sym typeface="Lato"/>
            </a:endParaRPr>
          </a:p>
        </p:txBody>
      </p:sp>
      <p:pic>
        <p:nvPicPr>
          <p:cNvPr id="231" name="Google Shape;231;p26"/>
          <p:cNvPicPr preferRelativeResize="0"/>
          <p:nvPr/>
        </p:nvPicPr>
        <p:blipFill>
          <a:blip r:embed="rId3">
            <a:alphaModFix/>
          </a:blip>
          <a:stretch>
            <a:fillRect/>
          </a:stretch>
        </p:blipFill>
        <p:spPr>
          <a:xfrm>
            <a:off x="4462475" y="1437850"/>
            <a:ext cx="1975775" cy="1507450"/>
          </a:xfrm>
          <a:prstGeom prst="rect">
            <a:avLst/>
          </a:prstGeom>
          <a:noFill/>
          <a:ln>
            <a:noFill/>
          </a:ln>
        </p:spPr>
      </p:pic>
      <p:pic>
        <p:nvPicPr>
          <p:cNvPr id="232" name="Google Shape;232;p26"/>
          <p:cNvPicPr preferRelativeResize="0"/>
          <p:nvPr/>
        </p:nvPicPr>
        <p:blipFill>
          <a:blip r:embed="rId4">
            <a:alphaModFix/>
          </a:blip>
          <a:stretch>
            <a:fillRect/>
          </a:stretch>
        </p:blipFill>
        <p:spPr>
          <a:xfrm>
            <a:off x="6855475" y="1437853"/>
            <a:ext cx="1710132" cy="1507450"/>
          </a:xfrm>
          <a:prstGeom prst="rect">
            <a:avLst/>
          </a:prstGeom>
          <a:noFill/>
          <a:ln>
            <a:noFill/>
          </a:ln>
        </p:spPr>
      </p:pic>
      <p:pic>
        <p:nvPicPr>
          <p:cNvPr id="233" name="Google Shape;233;p26"/>
          <p:cNvPicPr preferRelativeResize="0"/>
          <p:nvPr/>
        </p:nvPicPr>
        <p:blipFill>
          <a:blip r:embed="rId5">
            <a:alphaModFix/>
          </a:blip>
          <a:stretch>
            <a:fillRect/>
          </a:stretch>
        </p:blipFill>
        <p:spPr>
          <a:xfrm>
            <a:off x="4604875" y="3053475"/>
            <a:ext cx="1833384" cy="1507450"/>
          </a:xfrm>
          <a:prstGeom prst="rect">
            <a:avLst/>
          </a:prstGeom>
          <a:noFill/>
          <a:ln>
            <a:noFill/>
          </a:ln>
        </p:spPr>
      </p:pic>
      <p:pic>
        <p:nvPicPr>
          <p:cNvPr id="234" name="Google Shape;234;p26"/>
          <p:cNvPicPr preferRelativeResize="0"/>
          <p:nvPr/>
        </p:nvPicPr>
        <p:blipFill rotWithShape="1">
          <a:blip r:embed="rId6">
            <a:alphaModFix/>
          </a:blip>
          <a:srcRect b="6340" l="0" r="0" t="0"/>
          <a:stretch/>
        </p:blipFill>
        <p:spPr>
          <a:xfrm>
            <a:off x="6855475" y="3113138"/>
            <a:ext cx="1710125" cy="1388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par>
                                <p:cTn fill="hold" nodeType="with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par>
                                <p:cTn fill="hold" nodeType="with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7"/>
          <p:cNvSpPr txBox="1"/>
          <p:nvPr>
            <p:ph type="title"/>
          </p:nvPr>
        </p:nvSpPr>
        <p:spPr>
          <a:xfrm>
            <a:off x="727650" y="516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Testing on random cases from Radiopaedia</a:t>
            </a:r>
            <a:endParaRPr/>
          </a:p>
        </p:txBody>
      </p:sp>
      <p:sp>
        <p:nvSpPr>
          <p:cNvPr id="240" name="Google Shape;240;p27"/>
          <p:cNvSpPr txBox="1"/>
          <p:nvPr/>
        </p:nvSpPr>
        <p:spPr>
          <a:xfrm>
            <a:off x="840150" y="4092075"/>
            <a:ext cx="883200" cy="4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solidFill>
                  <a:schemeClr val="hlink"/>
                </a:solidFill>
                <a:latin typeface="Lato"/>
                <a:ea typeface="Lato"/>
                <a:cs typeface="Lato"/>
                <a:sym typeface="Lato"/>
                <a:hlinkClick r:id="rId3"/>
              </a:rPr>
              <a:t>Normal</a:t>
            </a:r>
            <a:endParaRPr b="1">
              <a:latin typeface="Lato"/>
              <a:ea typeface="Lato"/>
              <a:cs typeface="Lato"/>
              <a:sym typeface="Lato"/>
            </a:endParaRPr>
          </a:p>
        </p:txBody>
      </p:sp>
      <p:pic>
        <p:nvPicPr>
          <p:cNvPr id="241" name="Google Shape;241;p27"/>
          <p:cNvPicPr preferRelativeResize="0"/>
          <p:nvPr/>
        </p:nvPicPr>
        <p:blipFill>
          <a:blip r:embed="rId4">
            <a:alphaModFix/>
          </a:blip>
          <a:stretch>
            <a:fillRect/>
          </a:stretch>
        </p:blipFill>
        <p:spPr>
          <a:xfrm>
            <a:off x="338950" y="1402811"/>
            <a:ext cx="2105000" cy="2337874"/>
          </a:xfrm>
          <a:prstGeom prst="rect">
            <a:avLst/>
          </a:prstGeom>
          <a:noFill/>
          <a:ln>
            <a:noFill/>
          </a:ln>
        </p:spPr>
      </p:pic>
      <p:pic>
        <p:nvPicPr>
          <p:cNvPr id="242" name="Google Shape;242;p27"/>
          <p:cNvPicPr preferRelativeResize="0"/>
          <p:nvPr/>
        </p:nvPicPr>
        <p:blipFill>
          <a:blip r:embed="rId5">
            <a:alphaModFix/>
          </a:blip>
          <a:stretch>
            <a:fillRect/>
          </a:stretch>
        </p:blipFill>
        <p:spPr>
          <a:xfrm>
            <a:off x="2604775" y="1402800"/>
            <a:ext cx="1915498" cy="2337874"/>
          </a:xfrm>
          <a:prstGeom prst="rect">
            <a:avLst/>
          </a:prstGeom>
          <a:noFill/>
          <a:ln>
            <a:noFill/>
          </a:ln>
        </p:spPr>
      </p:pic>
      <p:sp>
        <p:nvSpPr>
          <p:cNvPr id="243" name="Google Shape;243;p27"/>
          <p:cNvSpPr txBox="1"/>
          <p:nvPr/>
        </p:nvSpPr>
        <p:spPr>
          <a:xfrm>
            <a:off x="2807300" y="4092075"/>
            <a:ext cx="1375200" cy="4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solidFill>
                  <a:schemeClr val="hlink"/>
                </a:solidFill>
                <a:latin typeface="Lato"/>
                <a:ea typeface="Lato"/>
                <a:cs typeface="Lato"/>
                <a:sym typeface="Lato"/>
                <a:hlinkClick r:id="rId6"/>
              </a:rPr>
              <a:t>Bacterial Pneumonia</a:t>
            </a:r>
            <a:endParaRPr b="1">
              <a:latin typeface="Lato"/>
              <a:ea typeface="Lato"/>
              <a:cs typeface="Lato"/>
              <a:sym typeface="Lato"/>
            </a:endParaRPr>
          </a:p>
        </p:txBody>
      </p:sp>
      <p:pic>
        <p:nvPicPr>
          <p:cNvPr id="244" name="Google Shape;244;p27"/>
          <p:cNvPicPr preferRelativeResize="0"/>
          <p:nvPr/>
        </p:nvPicPr>
        <p:blipFill>
          <a:blip r:embed="rId7">
            <a:alphaModFix/>
          </a:blip>
          <a:stretch>
            <a:fillRect/>
          </a:stretch>
        </p:blipFill>
        <p:spPr>
          <a:xfrm>
            <a:off x="4681100" y="1402800"/>
            <a:ext cx="2048748" cy="2337874"/>
          </a:xfrm>
          <a:prstGeom prst="rect">
            <a:avLst/>
          </a:prstGeom>
          <a:noFill/>
          <a:ln>
            <a:noFill/>
          </a:ln>
        </p:spPr>
      </p:pic>
      <p:sp>
        <p:nvSpPr>
          <p:cNvPr id="245" name="Google Shape;245;p27"/>
          <p:cNvSpPr txBox="1"/>
          <p:nvPr/>
        </p:nvSpPr>
        <p:spPr>
          <a:xfrm>
            <a:off x="5179375" y="4092075"/>
            <a:ext cx="1375200" cy="4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solidFill>
                  <a:schemeClr val="hlink"/>
                </a:solidFill>
                <a:latin typeface="Lato"/>
                <a:ea typeface="Lato"/>
                <a:cs typeface="Lato"/>
                <a:sym typeface="Lato"/>
                <a:hlinkClick r:id="rId8"/>
              </a:rPr>
              <a:t>Virus</a:t>
            </a:r>
            <a:endParaRPr b="1">
              <a:latin typeface="Lato"/>
              <a:ea typeface="Lato"/>
              <a:cs typeface="Lato"/>
              <a:sym typeface="Lato"/>
            </a:endParaRPr>
          </a:p>
          <a:p>
            <a:pPr indent="0" lvl="0" marL="0" rtl="0" algn="l">
              <a:spcBef>
                <a:spcPts val="0"/>
              </a:spcBef>
              <a:spcAft>
                <a:spcPts val="0"/>
              </a:spcAft>
              <a:buNone/>
            </a:pPr>
            <a:r>
              <a:rPr b="1" lang="en-GB" u="sng">
                <a:solidFill>
                  <a:schemeClr val="hlink"/>
                </a:solidFill>
                <a:latin typeface="Lato"/>
                <a:ea typeface="Lato"/>
                <a:cs typeface="Lato"/>
                <a:sym typeface="Lato"/>
                <a:hlinkClick r:id="rId9"/>
              </a:rPr>
              <a:t>Pneumonia</a:t>
            </a:r>
            <a:endParaRPr b="1">
              <a:latin typeface="Lato"/>
              <a:ea typeface="Lato"/>
              <a:cs typeface="Lato"/>
              <a:sym typeface="Lato"/>
            </a:endParaRPr>
          </a:p>
        </p:txBody>
      </p:sp>
      <p:sp>
        <p:nvSpPr>
          <p:cNvPr id="246" name="Google Shape;246;p27"/>
          <p:cNvSpPr/>
          <p:nvPr/>
        </p:nvSpPr>
        <p:spPr>
          <a:xfrm>
            <a:off x="2807300" y="2481725"/>
            <a:ext cx="683700" cy="688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7" name="Google Shape;247;p27"/>
          <p:cNvPicPr preferRelativeResize="0"/>
          <p:nvPr/>
        </p:nvPicPr>
        <p:blipFill>
          <a:blip r:embed="rId10">
            <a:alphaModFix/>
          </a:blip>
          <a:stretch>
            <a:fillRect/>
          </a:stretch>
        </p:blipFill>
        <p:spPr>
          <a:xfrm>
            <a:off x="6951275" y="1402800"/>
            <a:ext cx="2048750" cy="2337875"/>
          </a:xfrm>
          <a:prstGeom prst="rect">
            <a:avLst/>
          </a:prstGeom>
          <a:noFill/>
          <a:ln>
            <a:noFill/>
          </a:ln>
        </p:spPr>
      </p:pic>
      <p:sp>
        <p:nvSpPr>
          <p:cNvPr id="248" name="Google Shape;248;p27"/>
          <p:cNvSpPr txBox="1"/>
          <p:nvPr/>
        </p:nvSpPr>
        <p:spPr>
          <a:xfrm>
            <a:off x="7220225" y="4145075"/>
            <a:ext cx="1375200" cy="4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solidFill>
                  <a:schemeClr val="hlink"/>
                </a:solidFill>
                <a:latin typeface="Lato"/>
                <a:ea typeface="Lato"/>
                <a:cs typeface="Lato"/>
                <a:sym typeface="Lato"/>
                <a:hlinkClick r:id="rId11"/>
              </a:rPr>
              <a:t>COVID-19</a:t>
            </a:r>
            <a:endParaRPr b="1">
              <a:latin typeface="Lato"/>
              <a:ea typeface="Lato"/>
              <a:cs typeface="Lato"/>
              <a:sym typeface="Lato"/>
            </a:endParaRPr>
          </a:p>
          <a:p>
            <a:pPr indent="0" lvl="0" marL="0" rtl="0" algn="l">
              <a:spcBef>
                <a:spcPts val="0"/>
              </a:spcBef>
              <a:spcAft>
                <a:spcPts val="0"/>
              </a:spcAft>
              <a:buNone/>
            </a:pPr>
            <a:r>
              <a:rPr b="1" lang="en-GB" u="sng">
                <a:solidFill>
                  <a:schemeClr val="hlink"/>
                </a:solidFill>
                <a:latin typeface="Lato"/>
                <a:ea typeface="Lato"/>
                <a:cs typeface="Lato"/>
                <a:sym typeface="Lato"/>
                <a:hlinkClick r:id="rId12"/>
              </a:rPr>
              <a:t>Pneumonia</a:t>
            </a:r>
            <a:endParaRPr b="1">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8"/>
          <p:cNvSpPr txBox="1"/>
          <p:nvPr>
            <p:ph type="title"/>
          </p:nvPr>
        </p:nvSpPr>
        <p:spPr>
          <a:xfrm>
            <a:off x="729450" y="51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Discussions</a:t>
            </a:r>
            <a:endParaRPr/>
          </a:p>
        </p:txBody>
      </p:sp>
      <p:sp>
        <p:nvSpPr>
          <p:cNvPr id="254" name="Google Shape;254;p28"/>
          <p:cNvSpPr txBox="1"/>
          <p:nvPr>
            <p:ph idx="1" type="body"/>
          </p:nvPr>
        </p:nvSpPr>
        <p:spPr>
          <a:xfrm>
            <a:off x="729450" y="1433050"/>
            <a:ext cx="5690700" cy="798900"/>
          </a:xfrm>
          <a:prstGeom prst="rect">
            <a:avLst/>
          </a:prstGeom>
        </p:spPr>
        <p:txBody>
          <a:bodyPr anchorCtr="0" anchor="t" bIns="91425" lIns="91425" spcFirstLastPara="1" rIns="91425" wrap="square" tIns="91425">
            <a:noAutofit/>
          </a:bodyPr>
          <a:lstStyle/>
          <a:p>
            <a:pPr indent="-336550" lvl="0" marL="457200" rtl="0" algn="l">
              <a:lnSpc>
                <a:spcPct val="200000"/>
              </a:lnSpc>
              <a:spcBef>
                <a:spcPts val="0"/>
              </a:spcBef>
              <a:spcAft>
                <a:spcPts val="0"/>
              </a:spcAft>
              <a:buSzPts val="1700"/>
              <a:buChar char="-"/>
            </a:pPr>
            <a:r>
              <a:rPr lang="en-GB" sz="1700"/>
              <a:t>NP model performs very well</a:t>
            </a:r>
            <a:endParaRPr sz="1700"/>
          </a:p>
          <a:p>
            <a:pPr indent="-336550" lvl="0" marL="457200" rtl="0" algn="l">
              <a:lnSpc>
                <a:spcPct val="200000"/>
              </a:lnSpc>
              <a:spcBef>
                <a:spcPts val="0"/>
              </a:spcBef>
              <a:spcAft>
                <a:spcPts val="0"/>
              </a:spcAft>
              <a:buSzPts val="1700"/>
              <a:buChar char="-"/>
            </a:pPr>
            <a:r>
              <a:rPr lang="en-GB" sz="1700"/>
              <a:t>BV model could still improve</a:t>
            </a:r>
            <a:endParaRPr sz="1700"/>
          </a:p>
        </p:txBody>
      </p:sp>
      <p:sp>
        <p:nvSpPr>
          <p:cNvPr id="255" name="Google Shape;255;p28"/>
          <p:cNvSpPr txBox="1"/>
          <p:nvPr/>
        </p:nvSpPr>
        <p:spPr>
          <a:xfrm>
            <a:off x="4213175" y="1433050"/>
            <a:ext cx="1187100" cy="30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A64D79"/>
                </a:solidFill>
                <a:latin typeface="Lato"/>
                <a:ea typeface="Lato"/>
                <a:cs typeface="Lato"/>
                <a:sym typeface="Lato"/>
              </a:rPr>
              <a:t>92.8%  </a:t>
            </a:r>
            <a:r>
              <a:rPr b="1" lang="en-GB">
                <a:solidFill>
                  <a:srgbClr val="3D85C6"/>
                </a:solidFill>
                <a:latin typeface="Lato"/>
                <a:ea typeface="Lato"/>
                <a:cs typeface="Lato"/>
                <a:sym typeface="Lato"/>
              </a:rPr>
              <a:t>😀</a:t>
            </a:r>
            <a:endParaRPr b="1">
              <a:solidFill>
                <a:srgbClr val="A64D79"/>
              </a:solidFill>
              <a:latin typeface="Lato"/>
              <a:ea typeface="Lato"/>
              <a:cs typeface="Lato"/>
              <a:sym typeface="Lato"/>
            </a:endParaRPr>
          </a:p>
        </p:txBody>
      </p:sp>
      <p:sp>
        <p:nvSpPr>
          <p:cNvPr id="256" name="Google Shape;256;p28"/>
          <p:cNvSpPr txBox="1"/>
          <p:nvPr/>
        </p:nvSpPr>
        <p:spPr>
          <a:xfrm>
            <a:off x="4213175" y="1967575"/>
            <a:ext cx="3345000" cy="688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rgbClr val="A64D79"/>
                </a:solidFill>
                <a:latin typeface="Lato"/>
                <a:ea typeface="Lato"/>
                <a:cs typeface="Lato"/>
                <a:sym typeface="Lato"/>
              </a:rPr>
              <a:t>75.5%  </a:t>
            </a:r>
            <a:r>
              <a:rPr b="1" lang="en-GB">
                <a:solidFill>
                  <a:srgbClr val="3D85C6"/>
                </a:solidFill>
                <a:latin typeface="Lato"/>
                <a:ea typeface="Lato"/>
                <a:cs typeface="Lato"/>
                <a:sym typeface="Lato"/>
              </a:rPr>
              <a:t>😥</a:t>
            </a:r>
            <a:endParaRPr b="1">
              <a:solidFill>
                <a:srgbClr val="3D85C6"/>
              </a:solidFill>
              <a:latin typeface="Lato"/>
              <a:ea typeface="Lato"/>
              <a:cs typeface="Lato"/>
              <a:sym typeface="Lato"/>
            </a:endParaRPr>
          </a:p>
          <a:p>
            <a:pPr indent="0" lvl="0" marL="0" rtl="0" algn="l">
              <a:lnSpc>
                <a:spcPct val="150000"/>
              </a:lnSpc>
              <a:spcBef>
                <a:spcPts val="0"/>
              </a:spcBef>
              <a:spcAft>
                <a:spcPts val="0"/>
              </a:spcAft>
              <a:buNone/>
            </a:pPr>
            <a:r>
              <a:rPr b="1" lang="en-GB">
                <a:latin typeface="Lato"/>
                <a:ea typeface="Lato"/>
                <a:cs typeface="Lato"/>
                <a:sym typeface="Lato"/>
              </a:rPr>
              <a:t>40% </a:t>
            </a:r>
            <a:r>
              <a:rPr lang="en-GB">
                <a:latin typeface="Lato"/>
                <a:ea typeface="Lato"/>
                <a:cs typeface="Lato"/>
                <a:sym typeface="Lato"/>
              </a:rPr>
              <a:t>virus class images are misclassified</a:t>
            </a:r>
            <a:endParaRPr b="1">
              <a:solidFill>
                <a:srgbClr val="3D85C6"/>
              </a:solidFill>
              <a:latin typeface="Lato"/>
              <a:ea typeface="Lato"/>
              <a:cs typeface="Lato"/>
              <a:sym typeface="Lato"/>
            </a:endParaRPr>
          </a:p>
        </p:txBody>
      </p:sp>
      <p:sp>
        <p:nvSpPr>
          <p:cNvPr id="257" name="Google Shape;257;p28"/>
          <p:cNvSpPr txBox="1"/>
          <p:nvPr/>
        </p:nvSpPr>
        <p:spPr>
          <a:xfrm>
            <a:off x="879150" y="2981575"/>
            <a:ext cx="5731200" cy="163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700">
                <a:solidFill>
                  <a:schemeClr val="accent1"/>
                </a:solidFill>
                <a:latin typeface="Lato"/>
                <a:ea typeface="Lato"/>
                <a:cs typeface="Lato"/>
                <a:sym typeface="Lato"/>
              </a:rPr>
              <a:t>How to improve BV model accuracy?</a:t>
            </a:r>
            <a:endParaRPr sz="1700">
              <a:solidFill>
                <a:schemeClr val="accent1"/>
              </a:solidFill>
              <a:latin typeface="Lato"/>
              <a:ea typeface="Lato"/>
              <a:cs typeface="Lato"/>
              <a:sym typeface="Lato"/>
            </a:endParaRPr>
          </a:p>
          <a:p>
            <a:pPr indent="-336550" lvl="0" marL="457200" rtl="0" algn="l">
              <a:lnSpc>
                <a:spcPct val="200000"/>
              </a:lnSpc>
              <a:spcBef>
                <a:spcPts val="1600"/>
              </a:spcBef>
              <a:spcAft>
                <a:spcPts val="0"/>
              </a:spcAft>
              <a:buClr>
                <a:schemeClr val="accent1"/>
              </a:buClr>
              <a:buSzPts val="1700"/>
              <a:buFont typeface="Lato"/>
              <a:buChar char="-"/>
            </a:pPr>
            <a:r>
              <a:rPr lang="en-GB" sz="1700">
                <a:solidFill>
                  <a:schemeClr val="accent1"/>
                </a:solidFill>
                <a:latin typeface="Lato"/>
                <a:ea typeface="Lato"/>
                <a:cs typeface="Lato"/>
                <a:sym typeface="Lato"/>
              </a:rPr>
              <a:t>Transfer learning </a:t>
            </a:r>
            <a:endParaRPr sz="1700">
              <a:solidFill>
                <a:schemeClr val="accent1"/>
              </a:solidFill>
              <a:latin typeface="Lato"/>
              <a:ea typeface="Lato"/>
              <a:cs typeface="Lato"/>
              <a:sym typeface="Lato"/>
            </a:endParaRPr>
          </a:p>
          <a:p>
            <a:pPr indent="-336550" lvl="0" marL="457200" rtl="0" algn="l">
              <a:lnSpc>
                <a:spcPct val="200000"/>
              </a:lnSpc>
              <a:spcBef>
                <a:spcPts val="0"/>
              </a:spcBef>
              <a:spcAft>
                <a:spcPts val="0"/>
              </a:spcAft>
              <a:buClr>
                <a:schemeClr val="accent1"/>
              </a:buClr>
              <a:buSzPts val="1700"/>
              <a:buFont typeface="Lato"/>
              <a:buChar char="-"/>
            </a:pPr>
            <a:r>
              <a:rPr lang="en-GB" sz="1700">
                <a:solidFill>
                  <a:schemeClr val="accent1"/>
                </a:solidFill>
                <a:latin typeface="Lato"/>
                <a:ea typeface="Lato"/>
                <a:cs typeface="Lato"/>
                <a:sym typeface="Lato"/>
              </a:rPr>
              <a:t>High quality X-ray image dataset</a:t>
            </a:r>
            <a:endParaRPr sz="1700">
              <a:solidFill>
                <a:schemeClr val="accen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9"/>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Thanks for watching!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4"/>
          <p:cNvPicPr preferRelativeResize="0"/>
          <p:nvPr/>
        </p:nvPicPr>
        <p:blipFill>
          <a:blip r:embed="rId3">
            <a:alphaModFix/>
          </a:blip>
          <a:stretch>
            <a:fillRect/>
          </a:stretch>
        </p:blipFill>
        <p:spPr>
          <a:xfrm>
            <a:off x="613025" y="1567975"/>
            <a:ext cx="3688550" cy="2615951"/>
          </a:xfrm>
          <a:prstGeom prst="rect">
            <a:avLst/>
          </a:prstGeom>
          <a:noFill/>
          <a:ln>
            <a:noFill/>
          </a:ln>
        </p:spPr>
      </p:pic>
      <p:pic>
        <p:nvPicPr>
          <p:cNvPr id="93" name="Google Shape;93;p14"/>
          <p:cNvPicPr preferRelativeResize="0"/>
          <p:nvPr/>
        </p:nvPicPr>
        <p:blipFill>
          <a:blip r:embed="rId4">
            <a:alphaModFix/>
          </a:blip>
          <a:stretch>
            <a:fillRect/>
          </a:stretch>
        </p:blipFill>
        <p:spPr>
          <a:xfrm>
            <a:off x="4556500" y="1567975"/>
            <a:ext cx="3861651" cy="2615949"/>
          </a:xfrm>
          <a:prstGeom prst="rect">
            <a:avLst/>
          </a:prstGeom>
          <a:noFill/>
          <a:ln>
            <a:noFill/>
          </a:ln>
        </p:spPr>
      </p:pic>
      <p:pic>
        <p:nvPicPr>
          <p:cNvPr id="94" name="Google Shape;94;p14"/>
          <p:cNvPicPr preferRelativeResize="0"/>
          <p:nvPr/>
        </p:nvPicPr>
        <p:blipFill>
          <a:blip r:embed="rId5">
            <a:alphaModFix/>
          </a:blip>
          <a:stretch>
            <a:fillRect/>
          </a:stretch>
        </p:blipFill>
        <p:spPr>
          <a:xfrm>
            <a:off x="613025" y="1566913"/>
            <a:ext cx="3861649" cy="2618082"/>
          </a:xfrm>
          <a:prstGeom prst="rect">
            <a:avLst/>
          </a:prstGeom>
          <a:noFill/>
          <a:ln>
            <a:noFill/>
          </a:ln>
        </p:spPr>
      </p:pic>
      <p:pic>
        <p:nvPicPr>
          <p:cNvPr id="95" name="Google Shape;95;p14"/>
          <p:cNvPicPr preferRelativeResize="0"/>
          <p:nvPr/>
        </p:nvPicPr>
        <p:blipFill rotWithShape="1">
          <a:blip r:embed="rId6">
            <a:alphaModFix/>
          </a:blip>
          <a:srcRect b="768" l="0" r="0" t="758"/>
          <a:stretch/>
        </p:blipFill>
        <p:spPr>
          <a:xfrm>
            <a:off x="4556500" y="1567988"/>
            <a:ext cx="3861651" cy="2615946"/>
          </a:xfrm>
          <a:prstGeom prst="rect">
            <a:avLst/>
          </a:prstGeom>
          <a:noFill/>
          <a:ln>
            <a:noFill/>
          </a:ln>
        </p:spPr>
      </p:pic>
      <p:sp>
        <p:nvSpPr>
          <p:cNvPr id="96" name="Google Shape;96;p14"/>
          <p:cNvSpPr txBox="1"/>
          <p:nvPr>
            <p:ph type="title"/>
          </p:nvPr>
        </p:nvSpPr>
        <p:spPr>
          <a:xfrm>
            <a:off x="613025" y="5412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Let’s look at some chest x-ray images...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596350" y="511800"/>
            <a:ext cx="78219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Goal</a:t>
            </a:r>
            <a:endParaRPr/>
          </a:p>
        </p:txBody>
      </p:sp>
      <p:pic>
        <p:nvPicPr>
          <p:cNvPr id="102" name="Google Shape;102;p15"/>
          <p:cNvPicPr preferRelativeResize="0"/>
          <p:nvPr/>
        </p:nvPicPr>
        <p:blipFill>
          <a:blip r:embed="rId3">
            <a:alphaModFix/>
          </a:blip>
          <a:stretch>
            <a:fillRect/>
          </a:stretch>
        </p:blipFill>
        <p:spPr>
          <a:xfrm>
            <a:off x="1486073" y="2716150"/>
            <a:ext cx="833425" cy="833450"/>
          </a:xfrm>
          <a:prstGeom prst="rect">
            <a:avLst/>
          </a:prstGeom>
          <a:noFill/>
          <a:ln>
            <a:noFill/>
          </a:ln>
        </p:spPr>
      </p:pic>
      <p:pic>
        <p:nvPicPr>
          <p:cNvPr id="103" name="Google Shape;103;p15"/>
          <p:cNvPicPr preferRelativeResize="0"/>
          <p:nvPr/>
        </p:nvPicPr>
        <p:blipFill>
          <a:blip r:embed="rId4">
            <a:alphaModFix/>
          </a:blip>
          <a:stretch>
            <a:fillRect/>
          </a:stretch>
        </p:blipFill>
        <p:spPr>
          <a:xfrm>
            <a:off x="122212" y="3131300"/>
            <a:ext cx="884800" cy="884824"/>
          </a:xfrm>
          <a:prstGeom prst="rect">
            <a:avLst/>
          </a:prstGeom>
          <a:noFill/>
          <a:ln>
            <a:noFill/>
          </a:ln>
        </p:spPr>
      </p:pic>
      <p:pic>
        <p:nvPicPr>
          <p:cNvPr id="104" name="Google Shape;104;p15"/>
          <p:cNvPicPr preferRelativeResize="0"/>
          <p:nvPr/>
        </p:nvPicPr>
        <p:blipFill rotWithShape="1">
          <a:blip r:embed="rId5">
            <a:alphaModFix/>
          </a:blip>
          <a:srcRect b="8479" l="21765" r="22555" t="4100"/>
          <a:stretch/>
        </p:blipFill>
        <p:spPr>
          <a:xfrm>
            <a:off x="2906201" y="2688251"/>
            <a:ext cx="984975" cy="889215"/>
          </a:xfrm>
          <a:prstGeom prst="rect">
            <a:avLst/>
          </a:prstGeom>
          <a:noFill/>
          <a:ln>
            <a:noFill/>
          </a:ln>
        </p:spPr>
      </p:pic>
      <p:sp>
        <p:nvSpPr>
          <p:cNvPr id="105" name="Google Shape;105;p15"/>
          <p:cNvSpPr/>
          <p:nvPr/>
        </p:nvSpPr>
        <p:spPr>
          <a:xfrm rot="-2263">
            <a:off x="2384988" y="2965934"/>
            <a:ext cx="455700" cy="333900"/>
          </a:xfrm>
          <a:prstGeom prst="rightArrow">
            <a:avLst>
              <a:gd fmla="val 50000" name="adj1"/>
              <a:gd fmla="val 4702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6" name="Google Shape;106;p15"/>
          <p:cNvPicPr preferRelativeResize="0"/>
          <p:nvPr/>
        </p:nvPicPr>
        <p:blipFill>
          <a:blip r:embed="rId6">
            <a:alphaModFix/>
          </a:blip>
          <a:stretch>
            <a:fillRect/>
          </a:stretch>
        </p:blipFill>
        <p:spPr>
          <a:xfrm>
            <a:off x="4376725" y="1557915"/>
            <a:ext cx="3213750" cy="3057810"/>
          </a:xfrm>
          <a:prstGeom prst="rect">
            <a:avLst/>
          </a:prstGeom>
          <a:noFill/>
          <a:ln>
            <a:noFill/>
          </a:ln>
        </p:spPr>
      </p:pic>
      <p:pic>
        <p:nvPicPr>
          <p:cNvPr id="107" name="Google Shape;107;p15"/>
          <p:cNvPicPr preferRelativeResize="0"/>
          <p:nvPr/>
        </p:nvPicPr>
        <p:blipFill>
          <a:blip r:embed="rId7">
            <a:alphaModFix/>
          </a:blip>
          <a:stretch>
            <a:fillRect/>
          </a:stretch>
        </p:blipFill>
        <p:spPr>
          <a:xfrm>
            <a:off x="8046500" y="2661110"/>
            <a:ext cx="984975" cy="943505"/>
          </a:xfrm>
          <a:prstGeom prst="rect">
            <a:avLst/>
          </a:prstGeom>
          <a:noFill/>
          <a:ln>
            <a:noFill/>
          </a:ln>
        </p:spPr>
      </p:pic>
      <p:pic>
        <p:nvPicPr>
          <p:cNvPr id="108" name="Google Shape;108;p15"/>
          <p:cNvPicPr preferRelativeResize="0"/>
          <p:nvPr/>
        </p:nvPicPr>
        <p:blipFill>
          <a:blip r:embed="rId8">
            <a:alphaModFix/>
          </a:blip>
          <a:stretch>
            <a:fillRect/>
          </a:stretch>
        </p:blipFill>
        <p:spPr>
          <a:xfrm>
            <a:off x="215400" y="2432875"/>
            <a:ext cx="698425" cy="698425"/>
          </a:xfrm>
          <a:prstGeom prst="rect">
            <a:avLst/>
          </a:prstGeom>
          <a:noFill/>
          <a:ln>
            <a:noFill/>
          </a:ln>
        </p:spPr>
      </p:pic>
      <p:sp>
        <p:nvSpPr>
          <p:cNvPr id="109" name="Google Shape;109;p15"/>
          <p:cNvSpPr/>
          <p:nvPr/>
        </p:nvSpPr>
        <p:spPr>
          <a:xfrm rot="-2263">
            <a:off x="972088" y="2965934"/>
            <a:ext cx="455700" cy="333900"/>
          </a:xfrm>
          <a:prstGeom prst="rightArrow">
            <a:avLst>
              <a:gd fmla="val 50000" name="adj1"/>
              <a:gd fmla="val 4702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p:nvPr/>
        </p:nvSpPr>
        <p:spPr>
          <a:xfrm rot="-2263">
            <a:off x="3910500" y="2965922"/>
            <a:ext cx="455700" cy="333900"/>
          </a:xfrm>
          <a:prstGeom prst="rightArrow">
            <a:avLst>
              <a:gd fmla="val 50000" name="adj1"/>
              <a:gd fmla="val 4702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rot="-2263">
            <a:off x="7542250" y="2965897"/>
            <a:ext cx="455700" cy="333900"/>
          </a:xfrm>
          <a:prstGeom prst="rightArrow">
            <a:avLst>
              <a:gd fmla="val 50000" name="adj1"/>
              <a:gd fmla="val 4702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ph type="title"/>
          </p:nvPr>
        </p:nvSpPr>
        <p:spPr>
          <a:xfrm>
            <a:off x="727650" y="51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Processing - Folder Structure</a:t>
            </a:r>
            <a:endParaRPr/>
          </a:p>
        </p:txBody>
      </p:sp>
      <p:pic>
        <p:nvPicPr>
          <p:cNvPr id="117" name="Google Shape;117;p16"/>
          <p:cNvPicPr preferRelativeResize="0"/>
          <p:nvPr/>
        </p:nvPicPr>
        <p:blipFill rotWithShape="1">
          <a:blip r:embed="rId3">
            <a:alphaModFix/>
          </a:blip>
          <a:srcRect b="0" l="0" r="27567" t="0"/>
          <a:stretch/>
        </p:blipFill>
        <p:spPr>
          <a:xfrm>
            <a:off x="676000" y="1411950"/>
            <a:ext cx="1854325" cy="3160050"/>
          </a:xfrm>
          <a:prstGeom prst="rect">
            <a:avLst/>
          </a:prstGeom>
          <a:noFill/>
          <a:ln>
            <a:noFill/>
          </a:ln>
        </p:spPr>
      </p:pic>
      <p:pic>
        <p:nvPicPr>
          <p:cNvPr id="118" name="Google Shape;118;p16"/>
          <p:cNvPicPr preferRelativeResize="0"/>
          <p:nvPr/>
        </p:nvPicPr>
        <p:blipFill rotWithShape="1">
          <a:blip r:embed="rId4">
            <a:alphaModFix/>
          </a:blip>
          <a:srcRect b="63608" l="11840" r="45133" t="16153"/>
          <a:stretch/>
        </p:blipFill>
        <p:spPr>
          <a:xfrm>
            <a:off x="3169500" y="2031513"/>
            <a:ext cx="2808600" cy="1920925"/>
          </a:xfrm>
          <a:prstGeom prst="rect">
            <a:avLst/>
          </a:prstGeom>
          <a:noFill/>
          <a:ln>
            <a:noFill/>
          </a:ln>
        </p:spPr>
      </p:pic>
      <p:sp>
        <p:nvSpPr>
          <p:cNvPr id="119" name="Google Shape;119;p16"/>
          <p:cNvSpPr/>
          <p:nvPr/>
        </p:nvSpPr>
        <p:spPr>
          <a:xfrm>
            <a:off x="2581725" y="2770875"/>
            <a:ext cx="651600" cy="442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 name="Google Shape;120;p16"/>
          <p:cNvPicPr preferRelativeResize="0"/>
          <p:nvPr/>
        </p:nvPicPr>
        <p:blipFill rotWithShape="1">
          <a:blip r:embed="rId5">
            <a:alphaModFix/>
          </a:blip>
          <a:srcRect b="0" l="23691" r="23235" t="8206"/>
          <a:stretch/>
        </p:blipFill>
        <p:spPr>
          <a:xfrm>
            <a:off x="6617275" y="1834000"/>
            <a:ext cx="2399400" cy="2566625"/>
          </a:xfrm>
          <a:prstGeom prst="rect">
            <a:avLst/>
          </a:prstGeom>
          <a:noFill/>
          <a:ln>
            <a:noFill/>
          </a:ln>
        </p:spPr>
      </p:pic>
      <p:sp>
        <p:nvSpPr>
          <p:cNvPr id="121" name="Google Shape;121;p16"/>
          <p:cNvSpPr/>
          <p:nvPr/>
        </p:nvSpPr>
        <p:spPr>
          <a:xfrm>
            <a:off x="5876025" y="2770875"/>
            <a:ext cx="651600" cy="442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txBox="1"/>
          <p:nvPr/>
        </p:nvSpPr>
        <p:spPr>
          <a:xfrm>
            <a:off x="7258675" y="1514800"/>
            <a:ext cx="11166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Dataloader</a:t>
            </a:r>
            <a:endParaRPr>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
                                        <p:tgtEl>
                                          <p:spTgt spid="119"/>
                                        </p:tgtEl>
                                      </p:cBhvr>
                                    </p:animEffect>
                                  </p:childTnLst>
                                </p:cTn>
                              </p:par>
                              <p:par>
                                <p:cTn fill="hold" nodeType="with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300"/>
                                        <p:tgtEl>
                                          <p:spTgt spid="1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
                                        <p:tgtEl>
                                          <p:spTgt spid="121"/>
                                        </p:tgtEl>
                                      </p:cBhvr>
                                    </p:animEffect>
                                  </p:childTnLst>
                                </p:cTn>
                              </p:par>
                              <p:par>
                                <p:cTn fill="hold" nodeType="with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
                                        <p:tgtEl>
                                          <p:spTgt spid="122"/>
                                        </p:tgtEl>
                                      </p:cBhvr>
                                    </p:animEffect>
                                  </p:childTnLst>
                                </p:cTn>
                              </p:par>
                              <p:par>
                                <p:cTn fill="hold" nodeType="with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300"/>
                                        <p:tgtEl>
                                          <p:spTgt spid="1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7"/>
          <p:cNvSpPr txBox="1"/>
          <p:nvPr>
            <p:ph type="title"/>
          </p:nvPr>
        </p:nvSpPr>
        <p:spPr>
          <a:xfrm>
            <a:off x="727650" y="4901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Processing - Image Transform</a:t>
            </a:r>
            <a:endParaRPr/>
          </a:p>
          <a:p>
            <a:pPr indent="0" lvl="0" marL="0" rtl="0" algn="l">
              <a:spcBef>
                <a:spcPts val="0"/>
              </a:spcBef>
              <a:spcAft>
                <a:spcPts val="0"/>
              </a:spcAft>
              <a:buNone/>
            </a:pPr>
            <a:r>
              <a:t/>
            </a:r>
            <a:endParaRPr/>
          </a:p>
        </p:txBody>
      </p:sp>
      <p:pic>
        <p:nvPicPr>
          <p:cNvPr id="128" name="Google Shape;128;p17"/>
          <p:cNvPicPr preferRelativeResize="0"/>
          <p:nvPr/>
        </p:nvPicPr>
        <p:blipFill>
          <a:blip r:embed="rId3">
            <a:alphaModFix/>
          </a:blip>
          <a:stretch>
            <a:fillRect/>
          </a:stretch>
        </p:blipFill>
        <p:spPr>
          <a:xfrm>
            <a:off x="152400" y="1441938"/>
            <a:ext cx="2919900" cy="2259625"/>
          </a:xfrm>
          <a:prstGeom prst="rect">
            <a:avLst/>
          </a:prstGeom>
          <a:noFill/>
          <a:ln>
            <a:noFill/>
          </a:ln>
        </p:spPr>
      </p:pic>
      <p:pic>
        <p:nvPicPr>
          <p:cNvPr id="129" name="Google Shape;129;p17"/>
          <p:cNvPicPr preferRelativeResize="0"/>
          <p:nvPr/>
        </p:nvPicPr>
        <p:blipFill>
          <a:blip r:embed="rId4">
            <a:alphaModFix/>
          </a:blip>
          <a:stretch>
            <a:fillRect/>
          </a:stretch>
        </p:blipFill>
        <p:spPr>
          <a:xfrm>
            <a:off x="3152150" y="1466625"/>
            <a:ext cx="2839675" cy="2210250"/>
          </a:xfrm>
          <a:prstGeom prst="rect">
            <a:avLst/>
          </a:prstGeom>
          <a:noFill/>
          <a:ln>
            <a:noFill/>
          </a:ln>
        </p:spPr>
      </p:pic>
      <p:pic>
        <p:nvPicPr>
          <p:cNvPr id="130" name="Google Shape;130;p17"/>
          <p:cNvPicPr preferRelativeResize="0"/>
          <p:nvPr/>
        </p:nvPicPr>
        <p:blipFill>
          <a:blip r:embed="rId5">
            <a:alphaModFix/>
          </a:blip>
          <a:stretch>
            <a:fillRect/>
          </a:stretch>
        </p:blipFill>
        <p:spPr>
          <a:xfrm>
            <a:off x="6170425" y="1485163"/>
            <a:ext cx="2839675" cy="2173192"/>
          </a:xfrm>
          <a:prstGeom prst="rect">
            <a:avLst/>
          </a:prstGeom>
          <a:noFill/>
          <a:ln>
            <a:noFill/>
          </a:ln>
        </p:spPr>
      </p:pic>
      <p:sp>
        <p:nvSpPr>
          <p:cNvPr id="131" name="Google Shape;131;p17"/>
          <p:cNvSpPr txBox="1"/>
          <p:nvPr>
            <p:ph idx="1" type="body"/>
          </p:nvPr>
        </p:nvSpPr>
        <p:spPr>
          <a:xfrm>
            <a:off x="729450" y="3816250"/>
            <a:ext cx="7688700" cy="1051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700"/>
              <a:t>Convert from RGB (channel = 3) to Grayscale (</a:t>
            </a:r>
            <a:r>
              <a:rPr lang="en-GB" sz="1700"/>
              <a:t>channel = 1)</a:t>
            </a:r>
            <a:endParaRPr sz="1700"/>
          </a:p>
          <a:p>
            <a:pPr indent="-336550" lvl="0" marL="457200" rtl="0" algn="l">
              <a:spcBef>
                <a:spcPts val="0"/>
              </a:spcBef>
              <a:spcAft>
                <a:spcPts val="0"/>
              </a:spcAft>
              <a:buSzPts val="1700"/>
              <a:buChar char="-"/>
            </a:pPr>
            <a:r>
              <a:rPr lang="en-GB" sz="1700"/>
              <a:t>Resize to same dimension (1050 x 760)</a:t>
            </a:r>
            <a:endParaRPr sz="1700"/>
          </a:p>
          <a:p>
            <a:pPr indent="0" lvl="0" marL="0" rtl="0" algn="l">
              <a:spcBef>
                <a:spcPts val="1600"/>
              </a:spcBef>
              <a:spcAft>
                <a:spcPts val="1600"/>
              </a:spcAft>
              <a:buNone/>
            </a:pPr>
            <a:r>
              <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8"/>
          <p:cNvSpPr txBox="1"/>
          <p:nvPr>
            <p:ph type="title"/>
          </p:nvPr>
        </p:nvSpPr>
        <p:spPr>
          <a:xfrm>
            <a:off x="729450" y="501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Generative </a:t>
            </a:r>
            <a:r>
              <a:rPr lang="en-GB"/>
              <a:t>Adversarial Network</a:t>
            </a:r>
            <a:endParaRPr/>
          </a:p>
        </p:txBody>
      </p:sp>
      <p:sp>
        <p:nvSpPr>
          <p:cNvPr id="137" name="Google Shape;137;p18"/>
          <p:cNvSpPr txBox="1"/>
          <p:nvPr>
            <p:ph idx="1" type="body"/>
          </p:nvPr>
        </p:nvSpPr>
        <p:spPr>
          <a:xfrm>
            <a:off x="311075" y="1654875"/>
            <a:ext cx="3637200" cy="13239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b="1" lang="en-GB" sz="1700"/>
              <a:t>Generate artificial training data for imbalanced dataset</a:t>
            </a:r>
            <a:endParaRPr sz="1500"/>
          </a:p>
        </p:txBody>
      </p:sp>
      <p:pic>
        <p:nvPicPr>
          <p:cNvPr id="138" name="Google Shape;138;p18"/>
          <p:cNvPicPr preferRelativeResize="0"/>
          <p:nvPr/>
        </p:nvPicPr>
        <p:blipFill>
          <a:blip r:embed="rId3">
            <a:alphaModFix/>
          </a:blip>
          <a:stretch>
            <a:fillRect/>
          </a:stretch>
        </p:blipFill>
        <p:spPr>
          <a:xfrm>
            <a:off x="3948375" y="1477825"/>
            <a:ext cx="1969653" cy="3336099"/>
          </a:xfrm>
          <a:prstGeom prst="rect">
            <a:avLst/>
          </a:prstGeom>
          <a:noFill/>
          <a:ln>
            <a:noFill/>
          </a:ln>
        </p:spPr>
      </p:pic>
      <p:sp>
        <p:nvSpPr>
          <p:cNvPr id="139" name="Google Shape;139;p18"/>
          <p:cNvSpPr/>
          <p:nvPr/>
        </p:nvSpPr>
        <p:spPr>
          <a:xfrm>
            <a:off x="6066325" y="2978775"/>
            <a:ext cx="588600" cy="334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 name="Google Shape;140;p18"/>
          <p:cNvPicPr preferRelativeResize="0"/>
          <p:nvPr/>
        </p:nvPicPr>
        <p:blipFill>
          <a:blip r:embed="rId4">
            <a:alphaModFix/>
          </a:blip>
          <a:stretch>
            <a:fillRect/>
          </a:stretch>
        </p:blipFill>
        <p:spPr>
          <a:xfrm>
            <a:off x="6654925" y="1422749"/>
            <a:ext cx="1969650" cy="3336101"/>
          </a:xfrm>
          <a:prstGeom prst="rect">
            <a:avLst/>
          </a:prstGeom>
          <a:noFill/>
          <a:ln>
            <a:noFill/>
          </a:ln>
        </p:spPr>
      </p:pic>
      <p:sp>
        <p:nvSpPr>
          <p:cNvPr id="141" name="Google Shape;141;p18"/>
          <p:cNvSpPr txBox="1"/>
          <p:nvPr>
            <p:ph idx="1" type="body"/>
          </p:nvPr>
        </p:nvSpPr>
        <p:spPr>
          <a:xfrm>
            <a:off x="463475" y="2978775"/>
            <a:ext cx="3094500" cy="17802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SzPts val="1700"/>
              <a:buChar char="➢"/>
            </a:pPr>
            <a:r>
              <a:rPr b="1" lang="en-GB" sz="1700"/>
              <a:t>96 extra images for normal class</a:t>
            </a:r>
            <a:endParaRPr b="1" sz="1700"/>
          </a:p>
          <a:p>
            <a:pPr indent="-336550" lvl="0" marL="457200" rtl="0" algn="l">
              <a:lnSpc>
                <a:spcPct val="150000"/>
              </a:lnSpc>
              <a:spcBef>
                <a:spcPts val="0"/>
              </a:spcBef>
              <a:spcAft>
                <a:spcPts val="0"/>
              </a:spcAft>
              <a:buSzPts val="1700"/>
              <a:buChar char="➢"/>
            </a:pPr>
            <a:r>
              <a:rPr b="1" lang="en-GB" sz="1700"/>
              <a:t>128 extra images for virus class</a:t>
            </a:r>
            <a:endParaRPr b="1" sz="1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9"/>
          <p:cNvSpPr txBox="1"/>
          <p:nvPr>
            <p:ph type="title"/>
          </p:nvPr>
        </p:nvSpPr>
        <p:spPr>
          <a:xfrm>
            <a:off x="729450" y="501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Design Choice on Model</a:t>
            </a:r>
            <a:endParaRPr/>
          </a:p>
        </p:txBody>
      </p:sp>
      <p:pic>
        <p:nvPicPr>
          <p:cNvPr id="147" name="Google Shape;147;p19"/>
          <p:cNvPicPr preferRelativeResize="0"/>
          <p:nvPr/>
        </p:nvPicPr>
        <p:blipFill>
          <a:blip r:embed="rId3">
            <a:alphaModFix/>
          </a:blip>
          <a:stretch>
            <a:fillRect/>
          </a:stretch>
        </p:blipFill>
        <p:spPr>
          <a:xfrm>
            <a:off x="1945575" y="1724138"/>
            <a:ext cx="3129826" cy="1760524"/>
          </a:xfrm>
          <a:prstGeom prst="rect">
            <a:avLst/>
          </a:prstGeom>
          <a:noFill/>
          <a:ln>
            <a:noFill/>
          </a:ln>
        </p:spPr>
      </p:pic>
      <p:pic>
        <p:nvPicPr>
          <p:cNvPr id="148" name="Google Shape;148;p19"/>
          <p:cNvPicPr preferRelativeResize="0"/>
          <p:nvPr/>
        </p:nvPicPr>
        <p:blipFill>
          <a:blip r:embed="rId4">
            <a:alphaModFix/>
          </a:blip>
          <a:stretch>
            <a:fillRect/>
          </a:stretch>
        </p:blipFill>
        <p:spPr>
          <a:xfrm>
            <a:off x="5221075" y="1702438"/>
            <a:ext cx="3129826" cy="1760524"/>
          </a:xfrm>
          <a:prstGeom prst="rect">
            <a:avLst/>
          </a:prstGeom>
          <a:noFill/>
          <a:ln>
            <a:noFill/>
          </a:ln>
        </p:spPr>
      </p:pic>
      <p:sp>
        <p:nvSpPr>
          <p:cNvPr id="149" name="Google Shape;149;p19"/>
          <p:cNvSpPr txBox="1"/>
          <p:nvPr/>
        </p:nvSpPr>
        <p:spPr>
          <a:xfrm>
            <a:off x="3091221" y="3529525"/>
            <a:ext cx="1098900" cy="47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chemeClr val="accent1"/>
                </a:solidFill>
                <a:latin typeface="Lato"/>
                <a:ea typeface="Lato"/>
                <a:cs typeface="Lato"/>
                <a:sym typeface="Lato"/>
              </a:rPr>
              <a:t>CNN</a:t>
            </a:r>
            <a:endParaRPr sz="2000">
              <a:solidFill>
                <a:schemeClr val="accent1"/>
              </a:solidFill>
              <a:latin typeface="Lato"/>
              <a:ea typeface="Lato"/>
              <a:cs typeface="Lato"/>
              <a:sym typeface="Lato"/>
            </a:endParaRPr>
          </a:p>
        </p:txBody>
      </p:sp>
      <p:sp>
        <p:nvSpPr>
          <p:cNvPr id="150" name="Google Shape;150;p19"/>
          <p:cNvSpPr txBox="1"/>
          <p:nvPr/>
        </p:nvSpPr>
        <p:spPr>
          <a:xfrm>
            <a:off x="5799338" y="3497275"/>
            <a:ext cx="22074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chemeClr val="accent1"/>
                </a:solidFill>
                <a:latin typeface="Lato"/>
                <a:ea typeface="Lato"/>
                <a:cs typeface="Lato"/>
                <a:sym typeface="Lato"/>
              </a:rPr>
              <a:t>Transfer Learning</a:t>
            </a:r>
            <a:endParaRPr sz="2000">
              <a:solidFill>
                <a:schemeClr val="accent1"/>
              </a:solidFill>
              <a:latin typeface="Lato"/>
              <a:ea typeface="Lato"/>
              <a:cs typeface="Lato"/>
              <a:sym typeface="Lato"/>
            </a:endParaRPr>
          </a:p>
        </p:txBody>
      </p:sp>
      <p:sp>
        <p:nvSpPr>
          <p:cNvPr id="151" name="Google Shape;151;p19"/>
          <p:cNvSpPr txBox="1"/>
          <p:nvPr/>
        </p:nvSpPr>
        <p:spPr>
          <a:xfrm>
            <a:off x="4639250" y="2162475"/>
            <a:ext cx="950700" cy="68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latin typeface="Pacifico"/>
                <a:ea typeface="Pacifico"/>
                <a:cs typeface="Pacifico"/>
                <a:sym typeface="Pacifico"/>
              </a:rPr>
              <a:t>OR</a:t>
            </a:r>
            <a:endParaRPr b="1" sz="2600">
              <a:latin typeface="Pacifico"/>
              <a:ea typeface="Pacifico"/>
              <a:cs typeface="Pacifico"/>
              <a:sym typeface="Pacifico"/>
            </a:endParaRPr>
          </a:p>
        </p:txBody>
      </p:sp>
      <p:sp>
        <p:nvSpPr>
          <p:cNvPr id="152" name="Google Shape;152;p19"/>
          <p:cNvSpPr txBox="1"/>
          <p:nvPr/>
        </p:nvSpPr>
        <p:spPr>
          <a:xfrm>
            <a:off x="4190125" y="1442788"/>
            <a:ext cx="582600" cy="32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Lato"/>
                <a:ea typeface="Lato"/>
                <a:cs typeface="Lato"/>
                <a:sym typeface="Lato"/>
              </a:rPr>
              <a:t>???</a:t>
            </a:r>
            <a:endParaRPr sz="2000">
              <a:latin typeface="Lato"/>
              <a:ea typeface="Lato"/>
              <a:cs typeface="Lato"/>
              <a:sym typeface="Lato"/>
            </a:endParaRPr>
          </a:p>
        </p:txBody>
      </p:sp>
      <p:sp>
        <p:nvSpPr>
          <p:cNvPr id="153" name="Google Shape;153;p19"/>
          <p:cNvSpPr txBox="1"/>
          <p:nvPr/>
        </p:nvSpPr>
        <p:spPr>
          <a:xfrm>
            <a:off x="7491400" y="1442800"/>
            <a:ext cx="582600" cy="32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Lato"/>
                <a:ea typeface="Lato"/>
                <a:cs typeface="Lato"/>
                <a:sym typeface="Lato"/>
              </a:rPr>
              <a:t>???</a:t>
            </a:r>
            <a:endParaRPr sz="2000">
              <a:latin typeface="Lato"/>
              <a:ea typeface="Lato"/>
              <a:cs typeface="Lato"/>
              <a:sym typeface="Lato"/>
            </a:endParaRPr>
          </a:p>
        </p:txBody>
      </p:sp>
      <p:sp>
        <p:nvSpPr>
          <p:cNvPr id="154" name="Google Shape;154;p19"/>
          <p:cNvSpPr txBox="1"/>
          <p:nvPr/>
        </p:nvSpPr>
        <p:spPr>
          <a:xfrm>
            <a:off x="503400" y="3910625"/>
            <a:ext cx="2309100" cy="6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accent1"/>
                </a:solidFill>
                <a:latin typeface="Lato"/>
                <a:ea typeface="Lato"/>
                <a:cs typeface="Lato"/>
                <a:sym typeface="Lato"/>
              </a:rPr>
              <a:t>Normal vs Pneumonia (NP) validation accuracy:</a:t>
            </a:r>
            <a:endParaRPr>
              <a:solidFill>
                <a:schemeClr val="accent1"/>
              </a:solidFill>
              <a:latin typeface="Lato"/>
              <a:ea typeface="Lato"/>
              <a:cs typeface="Lato"/>
              <a:sym typeface="Lato"/>
            </a:endParaRPr>
          </a:p>
        </p:txBody>
      </p:sp>
      <p:sp>
        <p:nvSpPr>
          <p:cNvPr id="155" name="Google Shape;155;p19"/>
          <p:cNvSpPr txBox="1"/>
          <p:nvPr/>
        </p:nvSpPr>
        <p:spPr>
          <a:xfrm>
            <a:off x="503400" y="4444050"/>
            <a:ext cx="2309100" cy="6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accent1"/>
                </a:solidFill>
                <a:latin typeface="Lato"/>
                <a:ea typeface="Lato"/>
                <a:cs typeface="Lato"/>
                <a:sym typeface="Lato"/>
              </a:rPr>
              <a:t>Bacteria</a:t>
            </a:r>
            <a:r>
              <a:rPr lang="en-GB">
                <a:solidFill>
                  <a:schemeClr val="accent1"/>
                </a:solidFill>
                <a:latin typeface="Lato"/>
                <a:ea typeface="Lato"/>
                <a:cs typeface="Lato"/>
                <a:sym typeface="Lato"/>
              </a:rPr>
              <a:t> vs Virus (BV) validation accuracy:</a:t>
            </a:r>
            <a:endParaRPr>
              <a:solidFill>
                <a:schemeClr val="accent1"/>
              </a:solidFill>
              <a:latin typeface="Lato"/>
              <a:ea typeface="Lato"/>
              <a:cs typeface="Lato"/>
              <a:sym typeface="Lato"/>
            </a:endParaRPr>
          </a:p>
        </p:txBody>
      </p:sp>
      <p:sp>
        <p:nvSpPr>
          <p:cNvPr id="156" name="Google Shape;156;p19"/>
          <p:cNvSpPr txBox="1"/>
          <p:nvPr/>
        </p:nvSpPr>
        <p:spPr>
          <a:xfrm>
            <a:off x="3154087" y="3989075"/>
            <a:ext cx="712800" cy="47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chemeClr val="accent1"/>
                </a:solidFill>
                <a:latin typeface="Lato"/>
                <a:ea typeface="Lato"/>
                <a:cs typeface="Lato"/>
                <a:sym typeface="Lato"/>
              </a:rPr>
              <a:t>93%</a:t>
            </a:r>
            <a:endParaRPr sz="2000">
              <a:solidFill>
                <a:schemeClr val="accent1"/>
              </a:solidFill>
              <a:latin typeface="Lato"/>
              <a:ea typeface="Lato"/>
              <a:cs typeface="Lato"/>
              <a:sym typeface="Lato"/>
            </a:endParaRPr>
          </a:p>
        </p:txBody>
      </p:sp>
      <p:sp>
        <p:nvSpPr>
          <p:cNvPr id="157" name="Google Shape;157;p19"/>
          <p:cNvSpPr txBox="1"/>
          <p:nvPr/>
        </p:nvSpPr>
        <p:spPr>
          <a:xfrm>
            <a:off x="3154100" y="4522500"/>
            <a:ext cx="712800" cy="47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chemeClr val="accent1"/>
                </a:solidFill>
                <a:latin typeface="Lato"/>
                <a:ea typeface="Lato"/>
                <a:cs typeface="Lato"/>
                <a:sym typeface="Lato"/>
              </a:rPr>
              <a:t>77</a:t>
            </a:r>
            <a:r>
              <a:rPr lang="en-GB" sz="2000">
                <a:solidFill>
                  <a:schemeClr val="accent1"/>
                </a:solidFill>
                <a:latin typeface="Lato"/>
                <a:ea typeface="Lato"/>
                <a:cs typeface="Lato"/>
                <a:sym typeface="Lato"/>
              </a:rPr>
              <a:t>%</a:t>
            </a:r>
            <a:endParaRPr sz="2000">
              <a:solidFill>
                <a:schemeClr val="accent1"/>
              </a:solidFill>
              <a:latin typeface="Lato"/>
              <a:ea typeface="Lato"/>
              <a:cs typeface="Lato"/>
              <a:sym typeface="Lato"/>
            </a:endParaRPr>
          </a:p>
        </p:txBody>
      </p:sp>
      <p:sp>
        <p:nvSpPr>
          <p:cNvPr id="158" name="Google Shape;158;p19"/>
          <p:cNvSpPr txBox="1"/>
          <p:nvPr/>
        </p:nvSpPr>
        <p:spPr>
          <a:xfrm>
            <a:off x="6546650" y="3989075"/>
            <a:ext cx="712800" cy="47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chemeClr val="accent1"/>
                </a:solidFill>
                <a:latin typeface="Lato"/>
                <a:ea typeface="Lato"/>
                <a:cs typeface="Lato"/>
                <a:sym typeface="Lato"/>
              </a:rPr>
              <a:t>84</a:t>
            </a:r>
            <a:r>
              <a:rPr lang="en-GB" sz="2000">
                <a:solidFill>
                  <a:schemeClr val="accent1"/>
                </a:solidFill>
                <a:latin typeface="Lato"/>
                <a:ea typeface="Lato"/>
                <a:cs typeface="Lato"/>
                <a:sym typeface="Lato"/>
              </a:rPr>
              <a:t>%</a:t>
            </a:r>
            <a:endParaRPr sz="2000">
              <a:solidFill>
                <a:schemeClr val="accent1"/>
              </a:solidFill>
              <a:latin typeface="Lato"/>
              <a:ea typeface="Lato"/>
              <a:cs typeface="Lato"/>
              <a:sym typeface="Lato"/>
            </a:endParaRPr>
          </a:p>
        </p:txBody>
      </p:sp>
      <p:sp>
        <p:nvSpPr>
          <p:cNvPr id="159" name="Google Shape;159;p19"/>
          <p:cNvSpPr txBox="1"/>
          <p:nvPr/>
        </p:nvSpPr>
        <p:spPr>
          <a:xfrm>
            <a:off x="6546650" y="4522500"/>
            <a:ext cx="712800" cy="47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chemeClr val="accent1"/>
                </a:solidFill>
                <a:latin typeface="Lato"/>
                <a:ea typeface="Lato"/>
                <a:cs typeface="Lato"/>
                <a:sym typeface="Lato"/>
              </a:rPr>
              <a:t>81</a:t>
            </a:r>
            <a:r>
              <a:rPr lang="en-GB" sz="2000">
                <a:solidFill>
                  <a:schemeClr val="accent1"/>
                </a:solidFill>
                <a:latin typeface="Lato"/>
                <a:ea typeface="Lato"/>
                <a:cs typeface="Lato"/>
                <a:sym typeface="Lato"/>
              </a:rPr>
              <a:t>%</a:t>
            </a:r>
            <a:endParaRPr sz="2000">
              <a:solidFill>
                <a:schemeClr val="accent1"/>
              </a:solidFill>
              <a:latin typeface="Lato"/>
              <a:ea typeface="Lato"/>
              <a:cs typeface="Lato"/>
              <a:sym typeface="Lato"/>
            </a:endParaRPr>
          </a:p>
        </p:txBody>
      </p:sp>
      <p:pic>
        <p:nvPicPr>
          <p:cNvPr id="160" name="Google Shape;160;p19"/>
          <p:cNvPicPr preferRelativeResize="0"/>
          <p:nvPr/>
        </p:nvPicPr>
        <p:blipFill rotWithShape="1">
          <a:blip r:embed="rId5">
            <a:alphaModFix/>
          </a:blip>
          <a:srcRect b="12417" l="12524" r="9197" t="15681"/>
          <a:stretch/>
        </p:blipFill>
        <p:spPr>
          <a:xfrm>
            <a:off x="4190125" y="1227287"/>
            <a:ext cx="817197" cy="75071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
                                        <p:tgtEl>
                                          <p:spTgt spid="154"/>
                                        </p:tgtEl>
                                      </p:cBhvr>
                                    </p:animEffect>
                                  </p:childTnLst>
                                </p:cTn>
                              </p:par>
                              <p:par>
                                <p:cTn fill="hold" nodeType="with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
                                        <p:tgtEl>
                                          <p:spTgt spid="155"/>
                                        </p:tgtEl>
                                      </p:cBhvr>
                                    </p:animEffect>
                                  </p:childTnLst>
                                </p:cTn>
                              </p:par>
                              <p:par>
                                <p:cTn fill="hold" nodeType="with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
                                        <p:tgtEl>
                                          <p:spTgt spid="156"/>
                                        </p:tgtEl>
                                      </p:cBhvr>
                                    </p:animEffect>
                                  </p:childTnLst>
                                </p:cTn>
                              </p:par>
                              <p:par>
                                <p:cTn fill="hold" nodeType="with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
                                        <p:tgtEl>
                                          <p:spTgt spid="157"/>
                                        </p:tgtEl>
                                      </p:cBhvr>
                                    </p:animEffect>
                                  </p:childTnLst>
                                </p:cTn>
                              </p:par>
                              <p:par>
                                <p:cTn fill="hold" nodeType="with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
                                        <p:tgtEl>
                                          <p:spTgt spid="158"/>
                                        </p:tgtEl>
                                      </p:cBhvr>
                                    </p:animEffect>
                                  </p:childTnLst>
                                </p:cTn>
                              </p:par>
                              <p:par>
                                <p:cTn fill="hold" nodeType="with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
                                        <p:tgtEl>
                                          <p:spTgt spid="159"/>
                                        </p:tgtEl>
                                      </p:cBhvr>
                                    </p:animEffect>
                                  </p:childTnLst>
                                </p:cTn>
                              </p:par>
                              <p:par>
                                <p:cTn fill="hold" nodeType="withEffect" presetClass="exit" presetID="10" presetSubtype="0">
                                  <p:stCondLst>
                                    <p:cond delay="0"/>
                                  </p:stCondLst>
                                  <p:childTnLst>
                                    <p:animEffect filter="fade" transition="out">
                                      <p:cBhvr>
                                        <p:cTn dur="1"/>
                                        <p:tgtEl>
                                          <p:spTgt spid="152"/>
                                        </p:tgtEl>
                                      </p:cBhvr>
                                    </p:animEffect>
                                    <p:set>
                                      <p:cBhvr>
                                        <p:cTn dur="1" fill="hold">
                                          <p:stCondLst>
                                            <p:cond delay="0"/>
                                          </p:stCondLst>
                                        </p:cTn>
                                        <p:tgtEl>
                                          <p:spTgt spid="15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
                                        <p:tgtEl>
                                          <p:spTgt spid="153"/>
                                        </p:tgtEl>
                                      </p:cBhvr>
                                    </p:animEffect>
                                    <p:set>
                                      <p:cBhvr>
                                        <p:cTn dur="1" fill="hold">
                                          <p:stCondLst>
                                            <p:cond delay="0"/>
                                          </p:stCondLst>
                                        </p:cTn>
                                        <p:tgtEl>
                                          <p:spTgt spid="153"/>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
                                        <p:tgtEl>
                                          <p:spTgt spid="1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0"/>
          <p:cNvSpPr txBox="1"/>
          <p:nvPr>
            <p:ph type="title"/>
          </p:nvPr>
        </p:nvSpPr>
        <p:spPr>
          <a:xfrm>
            <a:off x="729450" y="501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Design Choice on Model</a:t>
            </a:r>
            <a:endParaRPr/>
          </a:p>
        </p:txBody>
      </p:sp>
      <p:pic>
        <p:nvPicPr>
          <p:cNvPr id="166" name="Google Shape;166;p20"/>
          <p:cNvPicPr preferRelativeResize="0"/>
          <p:nvPr/>
        </p:nvPicPr>
        <p:blipFill>
          <a:blip r:embed="rId3">
            <a:alphaModFix/>
          </a:blip>
          <a:stretch>
            <a:fillRect/>
          </a:stretch>
        </p:blipFill>
        <p:spPr>
          <a:xfrm>
            <a:off x="3008887" y="1691488"/>
            <a:ext cx="3129826" cy="1760524"/>
          </a:xfrm>
          <a:prstGeom prst="rect">
            <a:avLst/>
          </a:prstGeom>
          <a:noFill/>
          <a:ln>
            <a:noFill/>
          </a:ln>
        </p:spPr>
      </p:pic>
      <p:sp>
        <p:nvSpPr>
          <p:cNvPr id="167" name="Google Shape;167;p20"/>
          <p:cNvSpPr txBox="1"/>
          <p:nvPr/>
        </p:nvSpPr>
        <p:spPr>
          <a:xfrm>
            <a:off x="4163700" y="1220800"/>
            <a:ext cx="816600" cy="47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Lato"/>
                <a:ea typeface="Lato"/>
                <a:cs typeface="Lato"/>
                <a:sym typeface="Lato"/>
              </a:rPr>
              <a:t>CNN</a:t>
            </a:r>
            <a:endParaRPr sz="2000">
              <a:latin typeface="Lato"/>
              <a:ea typeface="Lato"/>
              <a:cs typeface="Lato"/>
              <a:sym typeface="Lato"/>
            </a:endParaRPr>
          </a:p>
        </p:txBody>
      </p:sp>
      <p:sp>
        <p:nvSpPr>
          <p:cNvPr id="168" name="Google Shape;168;p20"/>
          <p:cNvSpPr txBox="1"/>
          <p:nvPr>
            <p:ph idx="1" type="body"/>
          </p:nvPr>
        </p:nvSpPr>
        <p:spPr>
          <a:xfrm>
            <a:off x="2091750" y="3524075"/>
            <a:ext cx="4960500" cy="1092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700"/>
              <a:t>Two Binary  Convolutional Neural Networks</a:t>
            </a:r>
            <a:endParaRPr sz="1700"/>
          </a:p>
          <a:p>
            <a:pPr indent="-336550" lvl="1" marL="914400" rtl="0" algn="l">
              <a:spcBef>
                <a:spcPts val="0"/>
              </a:spcBef>
              <a:spcAft>
                <a:spcPts val="0"/>
              </a:spcAft>
              <a:buSzPts val="1700"/>
              <a:buChar char="-"/>
            </a:pPr>
            <a:r>
              <a:rPr lang="en-GB" sz="1700"/>
              <a:t>Normal vs Pneumonia classifier</a:t>
            </a:r>
            <a:endParaRPr sz="1700"/>
          </a:p>
          <a:p>
            <a:pPr indent="-336550" lvl="1" marL="914400" rtl="0" algn="l">
              <a:spcBef>
                <a:spcPts val="0"/>
              </a:spcBef>
              <a:spcAft>
                <a:spcPts val="0"/>
              </a:spcAft>
              <a:buSzPts val="1700"/>
              <a:buChar char="-"/>
            </a:pPr>
            <a:r>
              <a:rPr lang="en-GB" sz="1700"/>
              <a:t>Bacteria vs Virus classifier</a:t>
            </a:r>
            <a:endParaRPr sz="1700"/>
          </a:p>
          <a:p>
            <a:pPr indent="0" lvl="0" marL="0" rtl="0" algn="l">
              <a:spcBef>
                <a:spcPts val="1600"/>
              </a:spcBef>
              <a:spcAft>
                <a:spcPts val="1600"/>
              </a:spcAft>
              <a:buNone/>
            </a:pPr>
            <a:r>
              <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1"/>
          <p:cNvSpPr txBox="1"/>
          <p:nvPr>
            <p:ph type="title"/>
          </p:nvPr>
        </p:nvSpPr>
        <p:spPr>
          <a:xfrm>
            <a:off x="729450" y="511800"/>
            <a:ext cx="7688700" cy="535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GB"/>
              <a:t>Normal vs Pneumonia (NP) Classifier</a:t>
            </a:r>
            <a:endParaRPr/>
          </a:p>
        </p:txBody>
      </p:sp>
      <p:pic>
        <p:nvPicPr>
          <p:cNvPr id="174" name="Google Shape;174;p21"/>
          <p:cNvPicPr preferRelativeResize="0"/>
          <p:nvPr/>
        </p:nvPicPr>
        <p:blipFill rotWithShape="1">
          <a:blip r:embed="rId3">
            <a:alphaModFix/>
          </a:blip>
          <a:srcRect b="335" l="0" r="0" t="6554"/>
          <a:stretch/>
        </p:blipFill>
        <p:spPr>
          <a:xfrm>
            <a:off x="486013" y="1289838"/>
            <a:ext cx="8175576" cy="2357407"/>
          </a:xfrm>
          <a:prstGeom prst="rect">
            <a:avLst/>
          </a:prstGeom>
          <a:noFill/>
          <a:ln>
            <a:noFill/>
          </a:ln>
        </p:spPr>
      </p:pic>
      <p:pic>
        <p:nvPicPr>
          <p:cNvPr id="175" name="Google Shape;175;p21"/>
          <p:cNvPicPr preferRelativeResize="0"/>
          <p:nvPr/>
        </p:nvPicPr>
        <p:blipFill rotWithShape="1">
          <a:blip r:embed="rId4">
            <a:alphaModFix/>
          </a:blip>
          <a:srcRect b="21438" l="0" r="55046" t="58842"/>
          <a:stretch/>
        </p:blipFill>
        <p:spPr>
          <a:xfrm>
            <a:off x="729450" y="3890100"/>
            <a:ext cx="2741271" cy="902400"/>
          </a:xfrm>
          <a:prstGeom prst="rect">
            <a:avLst/>
          </a:prstGeom>
          <a:noFill/>
          <a:ln>
            <a:noFill/>
          </a:ln>
        </p:spPr>
      </p:pic>
      <p:sp>
        <p:nvSpPr>
          <p:cNvPr id="176" name="Google Shape;176;p21"/>
          <p:cNvSpPr txBox="1"/>
          <p:nvPr/>
        </p:nvSpPr>
        <p:spPr>
          <a:xfrm>
            <a:off x="4572000" y="3890100"/>
            <a:ext cx="3501300" cy="9024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GB">
                <a:highlight>
                  <a:srgbClr val="FFFFFE"/>
                </a:highlight>
                <a:latin typeface="Courier New"/>
                <a:ea typeface="Courier New"/>
                <a:cs typeface="Courier New"/>
                <a:sym typeface="Courier New"/>
              </a:rPr>
              <a:t>batch_size=</a:t>
            </a:r>
            <a:r>
              <a:rPr lang="en-GB">
                <a:solidFill>
                  <a:srgbClr val="09885A"/>
                </a:solidFill>
                <a:highlight>
                  <a:srgbClr val="FFFFFE"/>
                </a:highlight>
                <a:latin typeface="Courier New"/>
                <a:ea typeface="Courier New"/>
                <a:cs typeface="Courier New"/>
                <a:sym typeface="Courier New"/>
              </a:rPr>
              <a:t>64</a:t>
            </a:r>
            <a:r>
              <a:rPr lang="en-GB">
                <a:highlight>
                  <a:srgbClr val="FFFFFE"/>
                </a:highlight>
                <a:latin typeface="Courier New"/>
                <a:ea typeface="Courier New"/>
                <a:cs typeface="Courier New"/>
                <a:sym typeface="Courier New"/>
              </a:rPr>
              <a:t> </a:t>
            </a:r>
            <a:endParaRPr>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a:highlight>
                  <a:srgbClr val="FFFFFE"/>
                </a:highlight>
                <a:latin typeface="Courier New"/>
                <a:ea typeface="Courier New"/>
                <a:cs typeface="Courier New"/>
                <a:sym typeface="Courier New"/>
              </a:rPr>
              <a:t>num_epochs=</a:t>
            </a:r>
            <a:r>
              <a:rPr lang="en-GB">
                <a:solidFill>
                  <a:srgbClr val="09885A"/>
                </a:solidFill>
                <a:highlight>
                  <a:srgbClr val="FFFFFE"/>
                </a:highlight>
                <a:latin typeface="Courier New"/>
                <a:ea typeface="Courier New"/>
                <a:cs typeface="Courier New"/>
                <a:sym typeface="Courier New"/>
              </a:rPr>
              <a:t>12</a:t>
            </a:r>
            <a:r>
              <a:rPr lang="en-GB">
                <a:highlight>
                  <a:srgbClr val="FFFFFE"/>
                </a:highlight>
                <a:latin typeface="Courier New"/>
                <a:ea typeface="Courier New"/>
                <a:cs typeface="Courier New"/>
                <a:sym typeface="Courier New"/>
              </a:rPr>
              <a:t> </a:t>
            </a:r>
            <a:endParaRPr>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a:highlight>
                  <a:srgbClr val="FFFFFE"/>
                </a:highlight>
                <a:latin typeface="Courier New"/>
                <a:ea typeface="Courier New"/>
                <a:cs typeface="Courier New"/>
                <a:sym typeface="Courier New"/>
              </a:rPr>
              <a:t>learning_rate=</a:t>
            </a:r>
            <a:r>
              <a:rPr lang="en-GB">
                <a:solidFill>
                  <a:srgbClr val="09885A"/>
                </a:solidFill>
                <a:highlight>
                  <a:srgbClr val="FFFFFE"/>
                </a:highlight>
                <a:latin typeface="Courier New"/>
                <a:ea typeface="Courier New"/>
                <a:cs typeface="Courier New"/>
                <a:sym typeface="Courier New"/>
              </a:rPr>
              <a:t>0.0006</a:t>
            </a:r>
            <a:endParaRPr>
              <a:solidFill>
                <a:srgbClr val="09885A"/>
              </a:solidFill>
              <a:highlight>
                <a:srgbClr val="FFFFFE"/>
              </a:highlight>
              <a:latin typeface="Courier New"/>
              <a:ea typeface="Courier New"/>
              <a:cs typeface="Courier New"/>
              <a:sym typeface="Courier New"/>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